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68" r:id="rId5"/>
    <p:sldId id="258" r:id="rId6"/>
    <p:sldId id="269" r:id="rId7"/>
    <p:sldId id="270" r:id="rId8"/>
    <p:sldId id="271" r:id="rId9"/>
    <p:sldId id="272" r:id="rId10"/>
    <p:sldId id="274" r:id="rId11"/>
    <p:sldId id="303" r:id="rId12"/>
    <p:sldId id="291" r:id="rId13"/>
    <p:sldId id="309" r:id="rId14"/>
    <p:sldId id="282" r:id="rId15"/>
    <p:sldId id="302" r:id="rId16"/>
    <p:sldId id="310" r:id="rId17"/>
    <p:sldId id="311" r:id="rId18"/>
    <p:sldId id="312" r:id="rId19"/>
    <p:sldId id="304" r:id="rId20"/>
    <p:sldId id="305" r:id="rId21"/>
    <p:sldId id="308" r:id="rId22"/>
    <p:sldId id="286" r:id="rId23"/>
    <p:sldId id="313" r:id="rId24"/>
    <p:sldId id="288" r:id="rId25"/>
    <p:sldId id="287" r:id="rId26"/>
    <p:sldId id="284" r:id="rId27"/>
    <p:sldId id="314" r:id="rId28"/>
    <p:sldId id="285" r:id="rId29"/>
    <p:sldId id="306" r:id="rId30"/>
    <p:sldId id="263" r:id="rId31"/>
  </p:sldIdLst>
  <p:sldSz cx="9144000" cy="5143500" type="screen16x9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werPoint template University of Bergen" id="{8ACF6A10-BF9C-4111-8906-7AFB24F1911E}">
          <p14:sldIdLst>
            <p14:sldId id="268"/>
            <p14:sldId id="258"/>
            <p14:sldId id="269"/>
            <p14:sldId id="270"/>
            <p14:sldId id="271"/>
            <p14:sldId id="272"/>
            <p14:sldId id="274"/>
            <p14:sldId id="303"/>
            <p14:sldId id="291"/>
            <p14:sldId id="309"/>
            <p14:sldId id="282"/>
            <p14:sldId id="302"/>
            <p14:sldId id="310"/>
            <p14:sldId id="311"/>
            <p14:sldId id="312"/>
            <p14:sldId id="304"/>
            <p14:sldId id="305"/>
            <p14:sldId id="308"/>
            <p14:sldId id="286"/>
            <p14:sldId id="313"/>
            <p14:sldId id="288"/>
            <p14:sldId id="287"/>
            <p14:sldId id="284"/>
            <p14:sldId id="314"/>
            <p14:sldId id="285"/>
            <p14:sldId id="306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4F46"/>
    <a:srgbClr val="CF3C3A"/>
    <a:srgbClr val="E44E46"/>
    <a:srgbClr val="E65343"/>
    <a:srgbClr val="DB3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98" autoAdjust="0"/>
    <p:restoredTop sz="96327"/>
  </p:normalViewPr>
  <p:slideViewPr>
    <p:cSldViewPr>
      <p:cViewPr>
        <p:scale>
          <a:sx n="157" d="100"/>
          <a:sy n="157" d="100"/>
        </p:scale>
        <p:origin x="144" y="2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355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70CDE-D9CE-4354-94E4-1FD6DB967311}" type="datetimeFigureOut">
              <a:rPr lang="nb-NO" smtClean="0"/>
              <a:t>10.09.2024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25AF9-6F74-472F-B3FF-34E5DD31836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51445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DE89A-F0D7-4FF6-B2F1-98DC7792C91E}" type="datetimeFigureOut">
              <a:rPr lang="nb-NO" smtClean="0"/>
              <a:t>10.09.2024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2AF7-2D85-4421-9B02-2B5F9CC374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8446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1095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7386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7497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2990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Sylinder 8">
            <a:extLst>
              <a:ext uri="{FF2B5EF4-FFF2-40B4-BE49-F238E27FC236}">
                <a16:creationId xmlns:a16="http://schemas.microsoft.com/office/drawing/2014/main" id="{8082DCD5-A22D-9844-A292-6B0CC74A5CBA}"/>
              </a:ext>
            </a:extLst>
          </p:cNvPr>
          <p:cNvSpPr txBox="1"/>
          <p:nvPr userDrawn="1"/>
        </p:nvSpPr>
        <p:spPr>
          <a:xfrm>
            <a:off x="1094929" y="-762054"/>
            <a:ext cx="6933455" cy="40011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Here you can write unit/affiliation.</a:t>
            </a:r>
            <a:br>
              <a:rPr lang="en-US" sz="1000" i="1" dirty="0"/>
            </a:br>
            <a:r>
              <a:rPr lang="en-US" sz="1000" i="1" dirty="0"/>
              <a:t>To change content go to: Menu -&gt; Insert (Mac=Display) -&gt; Header and Footer</a:t>
            </a:r>
            <a:endParaRPr lang="nb-NO" sz="1000" i="1" dirty="0"/>
          </a:p>
        </p:txBody>
      </p:sp>
      <p:sp>
        <p:nvSpPr>
          <p:cNvPr id="8" name="Plassholder for bunntekst 7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2" name="Tittel 1" descr="Title field first page"/>
          <p:cNvSpPr>
            <a:spLocks noGrp="1"/>
          </p:cNvSpPr>
          <p:nvPr>
            <p:ph type="ctrTitle" hasCustomPrompt="1"/>
          </p:nvPr>
        </p:nvSpPr>
        <p:spPr>
          <a:xfrm>
            <a:off x="1115616" y="843558"/>
            <a:ext cx="6912768" cy="1912609"/>
          </a:xfrm>
        </p:spPr>
        <p:txBody>
          <a:bodyPr lIns="0" tIns="0" rIns="0" anchor="b" anchorCtr="0">
            <a:normAutofit/>
          </a:bodyPr>
          <a:lstStyle>
            <a:lvl1pPr marL="0" algn="ctr">
              <a:lnSpc>
                <a:spcPct val="100000"/>
              </a:lnSpc>
              <a:defRPr sz="3000" b="1" i="0" u="none" cap="none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Undertittel 2" descr="Subtitle field"/>
          <p:cNvSpPr>
            <a:spLocks noGrp="1"/>
          </p:cNvSpPr>
          <p:nvPr>
            <p:ph type="subTitle" idx="1" hasCustomPrompt="1"/>
          </p:nvPr>
        </p:nvSpPr>
        <p:spPr>
          <a:xfrm>
            <a:off x="1115616" y="3147510"/>
            <a:ext cx="6912768" cy="936408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subtitle</a:t>
            </a:r>
          </a:p>
        </p:txBody>
      </p:sp>
      <p:cxnSp>
        <p:nvCxnSpPr>
          <p:cNvPr id="7" name="Rett pil 6">
            <a:extLst>
              <a:ext uri="{FF2B5EF4-FFF2-40B4-BE49-F238E27FC236}">
                <a16:creationId xmlns:a16="http://schemas.microsoft.com/office/drawing/2014/main" id="{A34C3436-C71A-FB4A-8C35-92B3E09D2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51995" y="-308570"/>
            <a:ext cx="0" cy="2107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e 9" descr="UiB logo">
            <a:extLst>
              <a:ext uri="{FF2B5EF4-FFF2-40B4-BE49-F238E27FC236}">
                <a16:creationId xmlns:a16="http://schemas.microsoft.com/office/drawing/2014/main" id="{72349FA0-A53E-6647-88C5-8931F1B337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1833" y="3948983"/>
            <a:ext cx="378253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9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 with subtitl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149480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/>
              <a:t>to add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tekst 2" descr="Subtitle field 1"/>
          <p:cNvSpPr>
            <a:spLocks noGrp="1"/>
          </p:cNvSpPr>
          <p:nvPr>
            <p:ph type="body" idx="1" hasCustomPrompt="1"/>
          </p:nvPr>
        </p:nvSpPr>
        <p:spPr>
          <a:xfrm>
            <a:off x="1022920" y="1581640"/>
            <a:ext cx="3420000" cy="43204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10" name="Plassholder for innhold 2" descr="Text field 1"/>
          <p:cNvSpPr>
            <a:spLocks noGrp="1"/>
          </p:cNvSpPr>
          <p:nvPr>
            <p:ph sz="half" idx="13" hasCustomPrompt="1"/>
          </p:nvPr>
        </p:nvSpPr>
        <p:spPr>
          <a:xfrm>
            <a:off x="1022920" y="2092345"/>
            <a:ext cx="3420000" cy="235161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5" name="Plassholder for tekst 4" descr="Subtitle field 2"/>
          <p:cNvSpPr>
            <a:spLocks noGrp="1"/>
          </p:cNvSpPr>
          <p:nvPr>
            <p:ph type="body" sz="quarter" idx="3" hasCustomPrompt="1"/>
          </p:nvPr>
        </p:nvSpPr>
        <p:spPr>
          <a:xfrm>
            <a:off x="4752400" y="1581640"/>
            <a:ext cx="3420000" cy="43204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11" name="Plassholder for innhold 3" descr="Text field 2"/>
          <p:cNvSpPr>
            <a:spLocks noGrp="1"/>
          </p:cNvSpPr>
          <p:nvPr>
            <p:ph sz="half" idx="2" hasCustomPrompt="1"/>
          </p:nvPr>
        </p:nvSpPr>
        <p:spPr>
          <a:xfrm>
            <a:off x="4752400" y="2092345"/>
            <a:ext cx="3420000" cy="235161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2" name="Plassholder for dato 1" descr="Date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/>
              <a:t>Date</a:t>
            </a:r>
            <a:endParaRPr lang="nb-NO" dirty="0"/>
          </a:p>
        </p:txBody>
      </p:sp>
      <p:sp>
        <p:nvSpPr>
          <p:cNvPr id="4" name="Plassholder for bunntekst 3" descr="Unit/affiliation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4" name="Bilde 13" descr="UiB emblem">
            <a:extLst>
              <a:ext uri="{FF2B5EF4-FFF2-40B4-BE49-F238E27FC236}">
                <a16:creationId xmlns:a16="http://schemas.microsoft.com/office/drawing/2014/main" id="{6625D749-1D54-444E-B79C-64C657009E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74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ntroduction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149480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4" name="Plassholder for tekst 3" descr="Subtitle field"/>
          <p:cNvSpPr>
            <a:spLocks noGrp="1"/>
          </p:cNvSpPr>
          <p:nvPr>
            <p:ph type="body" sz="half" idx="2" hasCustomPrompt="1"/>
          </p:nvPr>
        </p:nvSpPr>
        <p:spPr>
          <a:xfrm>
            <a:off x="1022921" y="1455950"/>
            <a:ext cx="2360241" cy="2916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3" name="Plassholder for innhold 2" descr="Text field"/>
          <p:cNvSpPr>
            <a:spLocks noGrp="1"/>
          </p:cNvSpPr>
          <p:nvPr>
            <p:ph idx="1" hasCustomPrompt="1"/>
          </p:nvPr>
        </p:nvSpPr>
        <p:spPr>
          <a:xfrm>
            <a:off x="3589570" y="1455950"/>
            <a:ext cx="4597350" cy="2916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2" name="Plassholder for dato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5" name="Plassholder for bunntekst 4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0" name="Bilde 9" descr="UiB emblem">
            <a:extLst>
              <a:ext uri="{FF2B5EF4-FFF2-40B4-BE49-F238E27FC236}">
                <a16:creationId xmlns:a16="http://schemas.microsoft.com/office/drawing/2014/main" id="{0A9A097B-2D2F-C342-9F0F-01464EE5DC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5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 descr="Here you can add a photo or an illustration"/>
          <p:cNvSpPr>
            <a:spLocks noGrp="1"/>
          </p:cNvSpPr>
          <p:nvPr>
            <p:ph type="pic" idx="1" hasCustomPrompt="1"/>
          </p:nvPr>
        </p:nvSpPr>
        <p:spPr>
          <a:xfrm>
            <a:off x="1022920" y="843558"/>
            <a:ext cx="7164000" cy="259822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photo</a:t>
            </a:r>
            <a:r>
              <a:rPr lang="nb-NO" dirty="0"/>
              <a:t> or </a:t>
            </a:r>
            <a:r>
              <a:rPr lang="nb-NO" dirty="0" err="1"/>
              <a:t>illustration</a:t>
            </a:r>
            <a:endParaRPr lang="nb-NO" dirty="0"/>
          </a:p>
        </p:txBody>
      </p:sp>
      <p:sp>
        <p:nvSpPr>
          <p:cNvPr id="2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3514848"/>
            <a:ext cx="7164000" cy="42505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2500" b="1" i="0">
                <a:solidFill>
                  <a:srgbClr val="E54F46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4" name="Plassholder for tekst 3" descr="Subtitle field"/>
          <p:cNvSpPr>
            <a:spLocks noGrp="1"/>
          </p:cNvSpPr>
          <p:nvPr>
            <p:ph type="body" sz="half" idx="2" hasCustomPrompt="1"/>
          </p:nvPr>
        </p:nvSpPr>
        <p:spPr>
          <a:xfrm>
            <a:off x="1022920" y="4047914"/>
            <a:ext cx="6285384" cy="3960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5" name="Plassholder for dato 4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6" name="Plassholder for bunntekst 5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7" name="Plassholder for lysbildenummer 6" descr="Pag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0" name="Bilde 9" descr="UiB emblem">
            <a:extLst>
              <a:ext uri="{FF2B5EF4-FFF2-40B4-BE49-F238E27FC236}">
                <a16:creationId xmlns:a16="http://schemas.microsoft.com/office/drawing/2014/main" id="{1523E00E-B9FA-CB49-AF2A-F3BDFBEA1B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66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unntekst 2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2074680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5E514FDA-87D0-F24D-A4E3-0F229EE1F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1000" y="143977"/>
            <a:ext cx="8622000" cy="4855546"/>
          </a:xfrm>
          <a:prstGeom prst="rect">
            <a:avLst/>
          </a:prstGeom>
          <a:solidFill>
            <a:srgbClr val="E54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" name="Bilde 3" descr="UiB emblem">
            <a:extLst>
              <a:ext uri="{FF2B5EF4-FFF2-40B4-BE49-F238E27FC236}">
                <a16:creationId xmlns:a16="http://schemas.microsoft.com/office/drawing/2014/main" id="{DE44B76B-F552-6745-8FD4-0DE05C8B6E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1275606"/>
            <a:ext cx="2019300" cy="2019300"/>
          </a:xfrm>
          <a:prstGeom prst="rect">
            <a:avLst/>
          </a:prstGeom>
        </p:spPr>
      </p:pic>
      <p:cxnSp>
        <p:nvCxnSpPr>
          <p:cNvPr id="8" name="Rett linje 7">
            <a:extLst>
              <a:ext uri="{FF2B5EF4-FFF2-40B4-BE49-F238E27FC236}">
                <a16:creationId xmlns:a16="http://schemas.microsoft.com/office/drawing/2014/main" id="{9F4FCB4C-80B3-F24D-8BDB-01A91D384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0012" y="3579862"/>
            <a:ext cx="508397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assholder for tekst 10" descr="Field showing webpage address (uib.no)">
            <a:extLst>
              <a:ext uri="{FF2B5EF4-FFF2-40B4-BE49-F238E27FC236}">
                <a16:creationId xmlns:a16="http://schemas.microsoft.com/office/drawing/2014/main" id="{2E2D51E0-D553-7444-A2FF-FE22249ED9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7244" y="3795886"/>
            <a:ext cx="4989513" cy="43338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nb-NO" dirty="0" err="1"/>
              <a:t>uib.no</a:t>
            </a:r>
            <a:endParaRPr lang="nb-NO" dirty="0"/>
          </a:p>
        </p:txBody>
      </p:sp>
      <p:pic>
        <p:nvPicPr>
          <p:cNvPr id="16" name="Bilde 15">
            <a:extLst>
              <a:ext uri="{FF2B5EF4-FFF2-40B4-BE49-F238E27FC236}">
                <a16:creationId xmlns:a16="http://schemas.microsoft.com/office/drawing/2014/main" id="{C4CE5DA3-83B9-024C-A8B5-5F3CB4058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page with pink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kstSylinder 12">
            <a:extLst>
              <a:ext uri="{FF2B5EF4-FFF2-40B4-BE49-F238E27FC236}">
                <a16:creationId xmlns:a16="http://schemas.microsoft.com/office/drawing/2014/main" id="{7C9F3718-DF27-0A43-B932-6B42AC990253}"/>
              </a:ext>
            </a:extLst>
          </p:cNvPr>
          <p:cNvSpPr txBox="1"/>
          <p:nvPr userDrawn="1"/>
        </p:nvSpPr>
        <p:spPr>
          <a:xfrm>
            <a:off x="1094929" y="-762054"/>
            <a:ext cx="6933455" cy="40011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/>
              <a:t>Here you can write unit/affiliation.</a:t>
            </a:r>
            <a:br>
              <a:rPr lang="en-US" sz="1000" i="1"/>
            </a:br>
            <a:r>
              <a:rPr lang="en-US" sz="1000" i="1"/>
              <a:t>To </a:t>
            </a:r>
            <a:r>
              <a:rPr lang="en-US" sz="1000" i="1" dirty="0"/>
              <a:t>change content go to: Menu -&gt; Insert (Mac = Display) -&gt; Header and Footer</a:t>
            </a:r>
            <a:endParaRPr lang="nb-NO" sz="1000" i="1" dirty="0"/>
          </a:p>
        </p:txBody>
      </p:sp>
      <p:sp>
        <p:nvSpPr>
          <p:cNvPr id="8" name="Plassholder for bunntekst 7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2" name="Tittel 1" descr="Title field first page"/>
          <p:cNvSpPr>
            <a:spLocks noGrp="1"/>
          </p:cNvSpPr>
          <p:nvPr>
            <p:ph type="ctrTitle" hasCustomPrompt="1"/>
          </p:nvPr>
        </p:nvSpPr>
        <p:spPr>
          <a:xfrm>
            <a:off x="1115616" y="843558"/>
            <a:ext cx="6912768" cy="1912609"/>
          </a:xfrm>
        </p:spPr>
        <p:txBody>
          <a:bodyPr lIns="0" tIns="0" rIns="0" anchor="b" anchorCtr="0">
            <a:normAutofit/>
          </a:bodyPr>
          <a:lstStyle>
            <a:lvl1pPr marL="0" algn="ctr">
              <a:lnSpc>
                <a:spcPct val="100000"/>
              </a:lnSpc>
              <a:defRPr sz="3000" b="1" i="0" u="none" cap="none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Undertittel 2" descr="Subtitle field"/>
          <p:cNvSpPr>
            <a:spLocks noGrp="1"/>
          </p:cNvSpPr>
          <p:nvPr>
            <p:ph type="subTitle" idx="1" hasCustomPrompt="1"/>
          </p:nvPr>
        </p:nvSpPr>
        <p:spPr>
          <a:xfrm>
            <a:off x="1115616" y="3147510"/>
            <a:ext cx="6912768" cy="936408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cxnSp>
        <p:nvCxnSpPr>
          <p:cNvPr id="12" name="Rett pil 11">
            <a:extLst>
              <a:ext uri="{FF2B5EF4-FFF2-40B4-BE49-F238E27FC236}">
                <a16:creationId xmlns:a16="http://schemas.microsoft.com/office/drawing/2014/main" id="{439F1D30-E75C-384D-BE56-671A855B0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51995" y="-308570"/>
            <a:ext cx="0" cy="2107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 descr="UiB logo">
            <a:extLst>
              <a:ext uri="{FF2B5EF4-FFF2-40B4-BE49-F238E27FC236}">
                <a16:creationId xmlns:a16="http://schemas.microsoft.com/office/drawing/2014/main" id="{1D185F72-5C4F-B34D-90E7-52435FF834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1833" y="3948983"/>
            <a:ext cx="378253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87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page with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 descr="Here you can add a photo or an illustration">
            <a:extLst>
              <a:ext uri="{FF2B5EF4-FFF2-40B4-BE49-F238E27FC236}">
                <a16:creationId xmlns:a16="http://schemas.microsoft.com/office/drawing/2014/main" id="{9F581FC9-99B3-254C-94AA-E2A348666E3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9200" y="259200"/>
            <a:ext cx="8622000" cy="2703600"/>
          </a:xfrm>
        </p:spPr>
        <p:txBody>
          <a:bodyPr/>
          <a:lstStyle/>
          <a:p>
            <a:r>
              <a:rPr lang="nb-NO" dirty="0"/>
              <a:t>Picture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5062446D-F9CC-7F4E-944B-00DFEB18B396}"/>
              </a:ext>
            </a:extLst>
          </p:cNvPr>
          <p:cNvSpPr txBox="1"/>
          <p:nvPr userDrawn="1"/>
        </p:nvSpPr>
        <p:spPr>
          <a:xfrm>
            <a:off x="1094929" y="-762054"/>
            <a:ext cx="6933455" cy="40011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You can write unit/affiliation.</a:t>
            </a:r>
            <a:br>
              <a:rPr lang="en-US" sz="1000" i="1" dirty="0"/>
            </a:br>
            <a:r>
              <a:rPr lang="en-US" sz="1000" i="1" dirty="0"/>
              <a:t>To change content go to: Menu -&gt; Insert (Mac = Display) -&gt; Header and Footer</a:t>
            </a:r>
            <a:endParaRPr lang="nb-NO" sz="1000" i="1" dirty="0"/>
          </a:p>
        </p:txBody>
      </p:sp>
      <p:sp>
        <p:nvSpPr>
          <p:cNvPr id="8" name="Plassholder for bunntekst 7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9C451960-1C73-5142-9372-646907BA7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9200" y="2962800"/>
            <a:ext cx="8622000" cy="2016224"/>
          </a:xfrm>
          <a:prstGeom prst="rect">
            <a:avLst/>
          </a:prstGeom>
          <a:solidFill>
            <a:srgbClr val="E54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 descr="Title field first page"/>
          <p:cNvSpPr>
            <a:spLocks noGrp="1"/>
          </p:cNvSpPr>
          <p:nvPr>
            <p:ph type="ctrTitle" hasCustomPrompt="1"/>
          </p:nvPr>
        </p:nvSpPr>
        <p:spPr>
          <a:xfrm>
            <a:off x="1115616" y="3169730"/>
            <a:ext cx="6120680" cy="842180"/>
          </a:xfrm>
        </p:spPr>
        <p:txBody>
          <a:bodyPr lIns="0" tIns="0" rIns="0" anchor="b" anchorCtr="0">
            <a:normAutofit/>
          </a:bodyPr>
          <a:lstStyle>
            <a:lvl1pPr marL="0" algn="l">
              <a:lnSpc>
                <a:spcPct val="100000"/>
              </a:lnSpc>
              <a:defRPr sz="3000" b="1" i="0" u="none" cap="none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Undertittel 2" descr="Subtitle field"/>
          <p:cNvSpPr>
            <a:spLocks noGrp="1"/>
          </p:cNvSpPr>
          <p:nvPr>
            <p:ph type="subTitle" idx="1" hasCustomPrompt="1"/>
          </p:nvPr>
        </p:nvSpPr>
        <p:spPr>
          <a:xfrm>
            <a:off x="1115616" y="4083614"/>
            <a:ext cx="6120680" cy="67108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pic>
        <p:nvPicPr>
          <p:cNvPr id="20" name="Bilde 19">
            <a:extLst>
              <a:ext uri="{FF2B5EF4-FFF2-40B4-BE49-F238E27FC236}">
                <a16:creationId xmlns:a16="http://schemas.microsoft.com/office/drawing/2014/main" id="{CEE9D729-C29A-1946-A8F1-7593F293F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Bilde 12" descr="UiB emblem">
            <a:extLst>
              <a:ext uri="{FF2B5EF4-FFF2-40B4-BE49-F238E27FC236}">
                <a16:creationId xmlns:a16="http://schemas.microsoft.com/office/drawing/2014/main" id="{1E508563-5736-5F46-BC43-BC967D2725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  <p:cxnSp>
        <p:nvCxnSpPr>
          <p:cNvPr id="11" name="Rett pil 10">
            <a:extLst>
              <a:ext uri="{FF2B5EF4-FFF2-40B4-BE49-F238E27FC236}">
                <a16:creationId xmlns:a16="http://schemas.microsoft.com/office/drawing/2014/main" id="{3B23B4CB-6C19-5A46-AB2F-5A30A7EBD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51995" y="-308570"/>
            <a:ext cx="0" cy="2107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6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077472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 descr="Text field"/>
          <p:cNvSpPr>
            <a:spLocks noGrp="1"/>
          </p:cNvSpPr>
          <p:nvPr>
            <p:ph idx="1" hasCustomPrompt="1"/>
          </p:nvPr>
        </p:nvSpPr>
        <p:spPr>
          <a:xfrm>
            <a:off x="1022920" y="1455950"/>
            <a:ext cx="7077472" cy="29160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 descr="Date"/>
          <p:cNvSpPr>
            <a:spLocks noGrp="1"/>
          </p:cNvSpPr>
          <p:nvPr>
            <p:ph type="dt" sz="half" idx="10"/>
          </p:nvPr>
        </p:nvSpPr>
        <p:spPr>
          <a:xfrm>
            <a:off x="467544" y="4587974"/>
            <a:ext cx="936104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5" name="Plassholder for bunntekst 4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2"/>
          </p:nvPr>
        </p:nvSpPr>
        <p:spPr>
          <a:xfrm>
            <a:off x="1702418" y="4587974"/>
            <a:ext cx="709342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Bilde 7" descr="UiB emblem">
            <a:extLst>
              <a:ext uri="{FF2B5EF4-FFF2-40B4-BE49-F238E27FC236}">
                <a16:creationId xmlns:a16="http://schemas.microsoft.com/office/drawing/2014/main" id="{6E6226CF-0285-E742-94F3-EEAD2EAE03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44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pink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077472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 descr="Text field"/>
          <p:cNvSpPr>
            <a:spLocks noGrp="1"/>
          </p:cNvSpPr>
          <p:nvPr>
            <p:ph idx="1" hasCustomPrompt="1"/>
          </p:nvPr>
        </p:nvSpPr>
        <p:spPr>
          <a:xfrm>
            <a:off x="1022920" y="1455950"/>
            <a:ext cx="7077472" cy="29160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 descr="Date"/>
          <p:cNvSpPr>
            <a:spLocks noGrp="1"/>
          </p:cNvSpPr>
          <p:nvPr>
            <p:ph type="dt" sz="half" idx="10"/>
          </p:nvPr>
        </p:nvSpPr>
        <p:spPr>
          <a:xfrm>
            <a:off x="467544" y="4587974"/>
            <a:ext cx="936104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5" name="Plassholder for bunntekst 4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2"/>
          </p:nvPr>
        </p:nvSpPr>
        <p:spPr>
          <a:xfrm>
            <a:off x="1702418" y="4587974"/>
            <a:ext cx="709342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Bilde 7" descr="UiB emblem">
            <a:extLst>
              <a:ext uri="{FF2B5EF4-FFF2-40B4-BE49-F238E27FC236}">
                <a16:creationId xmlns:a16="http://schemas.microsoft.com/office/drawing/2014/main" id="{6E6226CF-0285-E742-94F3-EEAD2EAE03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1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white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077472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 descr="Text field"/>
          <p:cNvSpPr>
            <a:spLocks noGrp="1"/>
          </p:cNvSpPr>
          <p:nvPr>
            <p:ph idx="1" hasCustomPrompt="1"/>
          </p:nvPr>
        </p:nvSpPr>
        <p:spPr>
          <a:xfrm>
            <a:off x="1022920" y="1455950"/>
            <a:ext cx="7077472" cy="29160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 descr="Date"/>
          <p:cNvSpPr>
            <a:spLocks noGrp="1"/>
          </p:cNvSpPr>
          <p:nvPr>
            <p:ph type="dt" sz="half" idx="10"/>
          </p:nvPr>
        </p:nvSpPr>
        <p:spPr>
          <a:xfrm>
            <a:off x="467544" y="4587974"/>
            <a:ext cx="936104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/>
              <a:t>Date</a:t>
            </a:r>
            <a:endParaRPr lang="nb-NO" dirty="0"/>
          </a:p>
        </p:txBody>
      </p:sp>
      <p:sp>
        <p:nvSpPr>
          <p:cNvPr id="5" name="Plassholder for bunntekst 4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2"/>
          </p:nvPr>
        </p:nvSpPr>
        <p:spPr>
          <a:xfrm>
            <a:off x="1702418" y="4587974"/>
            <a:ext cx="709342" cy="162018"/>
          </a:xfrm>
        </p:spPr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Bilde 7" descr="UiB emblem">
            <a:extLst>
              <a:ext uri="{FF2B5EF4-FFF2-40B4-BE49-F238E27FC236}">
                <a16:creationId xmlns:a16="http://schemas.microsoft.com/office/drawing/2014/main" id="{6E6226CF-0285-E742-94F3-EEAD2EAE03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5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 descr="Title field, title page"/>
          <p:cNvSpPr>
            <a:spLocks noGrp="1"/>
          </p:cNvSpPr>
          <p:nvPr>
            <p:ph type="title" hasCustomPrompt="1"/>
          </p:nvPr>
        </p:nvSpPr>
        <p:spPr>
          <a:xfrm>
            <a:off x="1022920" y="839911"/>
            <a:ext cx="6584776" cy="2649941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4000" b="1" i="0" u="none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pic>
        <p:nvPicPr>
          <p:cNvPr id="5" name="Bilde 4" descr="UiB emblem">
            <a:extLst>
              <a:ext uri="{FF2B5EF4-FFF2-40B4-BE49-F238E27FC236}">
                <a16:creationId xmlns:a16="http://schemas.microsoft.com/office/drawing/2014/main" id="{89940676-B87A-AB4F-9011-1DA74DCA39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97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empl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 descr="Here you can add a photo or an illustration">
            <a:extLst>
              <a:ext uri="{FF2B5EF4-FFF2-40B4-BE49-F238E27FC236}">
                <a16:creationId xmlns:a16="http://schemas.microsoft.com/office/drawing/2014/main" id="{9F581FC9-99B3-254C-94AA-E2A348666E3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9200" y="259200"/>
            <a:ext cx="8622000" cy="4616806"/>
          </a:xfrm>
          <a:noFill/>
        </p:spPr>
        <p:txBody>
          <a:bodyPr/>
          <a:lstStyle/>
          <a:p>
            <a:r>
              <a:rPr lang="nb-NO" dirty="0"/>
              <a:t>Picture</a:t>
            </a:r>
          </a:p>
        </p:txBody>
      </p:sp>
      <p:sp>
        <p:nvSpPr>
          <p:cNvPr id="8" name="Plassholder for bunntekst 7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pic>
        <p:nvPicPr>
          <p:cNvPr id="20" name="Bilde 19">
            <a:extLst>
              <a:ext uri="{FF2B5EF4-FFF2-40B4-BE49-F238E27FC236}">
                <a16:creationId xmlns:a16="http://schemas.microsoft.com/office/drawing/2014/main" id="{CEE9D729-C29A-1946-A8F1-7593F293F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Bilde 8" descr="UiB emblem">
            <a:extLst>
              <a:ext uri="{FF2B5EF4-FFF2-40B4-BE49-F238E27FC236}">
                <a16:creationId xmlns:a16="http://schemas.microsoft.com/office/drawing/2014/main" id="{05A95DCC-209D-E646-9131-A3D365FF01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1" descr="Title field"/>
          <p:cNvSpPr>
            <a:spLocks noGrp="1"/>
          </p:cNvSpPr>
          <p:nvPr>
            <p:ph type="title" hasCustomPrompt="1"/>
          </p:nvPr>
        </p:nvSpPr>
        <p:spPr>
          <a:xfrm>
            <a:off x="1022920" y="804231"/>
            <a:ext cx="7149480" cy="48970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1" i="0"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innhold 2" descr="Text field 1"/>
          <p:cNvSpPr>
            <a:spLocks noGrp="1"/>
          </p:cNvSpPr>
          <p:nvPr>
            <p:ph sz="half" idx="1" hasCustomPrompt="1"/>
          </p:nvPr>
        </p:nvSpPr>
        <p:spPr>
          <a:xfrm>
            <a:off x="1022920" y="1455626"/>
            <a:ext cx="3405064" cy="2916324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innhold 3" descr="Text field 2"/>
          <p:cNvSpPr>
            <a:spLocks noGrp="1"/>
          </p:cNvSpPr>
          <p:nvPr>
            <p:ph sz="half" idx="2" hasCustomPrompt="1"/>
          </p:nvPr>
        </p:nvSpPr>
        <p:spPr>
          <a:xfrm>
            <a:off x="4752400" y="1455626"/>
            <a:ext cx="3420000" cy="291632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0"/>
            <a:endParaRPr lang="nb-NO" dirty="0"/>
          </a:p>
        </p:txBody>
      </p:sp>
      <p:sp>
        <p:nvSpPr>
          <p:cNvPr id="2" name="Plassholder for dato 1" descr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5" name="Plassholder for bunntekst 4" descr="Unit/affili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Bilde 10" descr="UiB emblem">
            <a:extLst>
              <a:ext uri="{FF2B5EF4-FFF2-40B4-BE49-F238E27FC236}">
                <a16:creationId xmlns:a16="http://schemas.microsoft.com/office/drawing/2014/main" id="{F450508E-D4BA-C740-BC0E-0EBD17C09D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94898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22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 descr="Title field"/>
          <p:cNvSpPr>
            <a:spLocks noGrp="1"/>
          </p:cNvSpPr>
          <p:nvPr>
            <p:ph type="title"/>
          </p:nvPr>
        </p:nvSpPr>
        <p:spPr>
          <a:xfrm>
            <a:off x="1022920" y="804231"/>
            <a:ext cx="7149480" cy="4897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tekst 2" descr="Text field"/>
          <p:cNvSpPr>
            <a:spLocks noGrp="1"/>
          </p:cNvSpPr>
          <p:nvPr>
            <p:ph type="body" idx="1"/>
          </p:nvPr>
        </p:nvSpPr>
        <p:spPr>
          <a:xfrm>
            <a:off x="1022920" y="1455950"/>
            <a:ext cx="7149480" cy="29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 descr="Date"/>
          <p:cNvSpPr>
            <a:spLocks noGrp="1"/>
          </p:cNvSpPr>
          <p:nvPr>
            <p:ph type="dt" sz="half" idx="2"/>
          </p:nvPr>
        </p:nvSpPr>
        <p:spPr>
          <a:xfrm>
            <a:off x="467544" y="4587974"/>
            <a:ext cx="936104" cy="1620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nb-NO" dirty="0"/>
              <a:t>Date</a:t>
            </a:r>
          </a:p>
        </p:txBody>
      </p:sp>
      <p:sp>
        <p:nvSpPr>
          <p:cNvPr id="6" name="Plassholder for lysbildenummer 5" descr="Page number"/>
          <p:cNvSpPr>
            <a:spLocks noGrp="1"/>
          </p:cNvSpPr>
          <p:nvPr>
            <p:ph type="sldNum" sz="quarter" idx="4"/>
          </p:nvPr>
        </p:nvSpPr>
        <p:spPr>
          <a:xfrm>
            <a:off x="1702418" y="4587974"/>
            <a:ext cx="709342" cy="1620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cap="all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nb-NO" dirty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7" name="Plassholder for bunntekst 4" descr="Unit/affiliation"/>
          <p:cNvSpPr>
            <a:spLocks noGrp="1"/>
          </p:cNvSpPr>
          <p:nvPr>
            <p:ph type="ftr" sz="quarter" idx="3"/>
          </p:nvPr>
        </p:nvSpPr>
        <p:spPr>
          <a:xfrm>
            <a:off x="1404000" y="388800"/>
            <a:ext cx="6336000" cy="385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200" cap="all" spc="100" baseline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405044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4" r:id="rId3"/>
    <p:sldLayoutId id="2147483663" r:id="rId4"/>
    <p:sldLayoutId id="2147483667" r:id="rId5"/>
    <p:sldLayoutId id="2147483668" r:id="rId6"/>
    <p:sldLayoutId id="2147483660" r:id="rId7"/>
    <p:sldLayoutId id="2147483665" r:id="rId8"/>
    <p:sldLayoutId id="2147483652" r:id="rId9"/>
    <p:sldLayoutId id="2147483653" r:id="rId10"/>
    <p:sldLayoutId id="2147483656" r:id="rId11"/>
    <p:sldLayoutId id="2147483657" r:id="rId12"/>
    <p:sldLayoutId id="2147483662" r:id="rId13"/>
    <p:sldLayoutId id="2147483655" r:id="rId14"/>
  </p:sldLayoutIdLst>
  <p:hf sldNum="0" hdr="0" dt="0"/>
  <p:txStyles>
    <p:titleStyle>
      <a:lvl1pPr marL="0" algn="l" defTabSz="914400" rtl="0" eaLnBrk="1" latinLnBrk="0" hangingPunct="1">
        <a:lnSpc>
          <a:spcPct val="100000"/>
        </a:lnSpc>
        <a:spcBef>
          <a:spcPct val="0"/>
        </a:spcBef>
        <a:buNone/>
        <a:defRPr sz="2800" b="1" i="0" u="none" kern="1200" cap="none" spc="0" normalizeH="0" baseline="0">
          <a:solidFill>
            <a:srgbClr val="E54F46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visualize-it.github.io/schelling_model/simulation.html" TargetMode="Externa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1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40.tiff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tel 14" descr="Title field first page">
            <a:extLst>
              <a:ext uri="{FF2B5EF4-FFF2-40B4-BE49-F238E27FC236}">
                <a16:creationId xmlns:a16="http://schemas.microsoft.com/office/drawing/2014/main" id="{92F5857C-0A5A-C64F-8DB0-671CC50FD2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Matematisk</a:t>
            </a:r>
            <a:r>
              <a:rPr lang="en-GB" dirty="0"/>
              <a:t> </a:t>
            </a:r>
            <a:r>
              <a:rPr lang="en-GB" dirty="0" err="1"/>
              <a:t>modellering</a:t>
            </a:r>
            <a:endParaRPr lang="en-GB" dirty="0"/>
          </a:p>
        </p:txBody>
      </p:sp>
      <p:sp>
        <p:nvSpPr>
          <p:cNvPr id="16" name="Undertittel 15" descr="Subtitle field">
            <a:extLst>
              <a:ext uri="{FF2B5EF4-FFF2-40B4-BE49-F238E27FC236}">
                <a16:creationId xmlns:a16="http://schemas.microsoft.com/office/drawing/2014/main" id="{3D73EE0C-814E-B349-A9DE-746C25EA94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Guttorm Alendal</a:t>
            </a:r>
          </a:p>
        </p:txBody>
      </p:sp>
      <p:sp>
        <p:nvSpPr>
          <p:cNvPr id="5" name="Plassholder for bunntekst 4" descr="Unit/affiliation">
            <a:extLst>
              <a:ext uri="{FF2B5EF4-FFF2-40B4-BE49-F238E27FC236}">
                <a16:creationId xmlns:a16="http://schemas.microsoft.com/office/drawing/2014/main" id="{B7FC78EE-4A4C-364B-B854-76085A56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166432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09B574B-63B0-5ADC-78FB-D539CDDB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Key Components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ACFBA1D-0B26-7563-0B4B-7C5D3CDEB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1" dirty="0"/>
              <a:t>Variables</a:t>
            </a:r>
            <a:r>
              <a:rPr lang="nb-NO" dirty="0"/>
              <a:t>: Elements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change</a:t>
            </a:r>
            <a:r>
              <a:rPr lang="nb-NO" dirty="0"/>
              <a:t> and </a:t>
            </a:r>
            <a:r>
              <a:rPr lang="nb-NO" dirty="0" err="1"/>
              <a:t>affect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/>
              <a:t>Equations</a:t>
            </a:r>
            <a:r>
              <a:rPr lang="nb-NO" dirty="0"/>
              <a:t>: Mathematical statements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describe</a:t>
            </a:r>
            <a:r>
              <a:rPr lang="nb-NO" dirty="0"/>
              <a:t> relationships </a:t>
            </a:r>
            <a:r>
              <a:rPr lang="nb-NO" dirty="0" err="1"/>
              <a:t>between</a:t>
            </a:r>
            <a:r>
              <a:rPr lang="nb-NO" dirty="0"/>
              <a:t> variables.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/>
              <a:t>Parameters</a:t>
            </a:r>
            <a:r>
              <a:rPr lang="nb-NO" dirty="0"/>
              <a:t>: </a:t>
            </a:r>
            <a:r>
              <a:rPr lang="nb-NO" dirty="0" err="1"/>
              <a:t>Constants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define</a:t>
            </a:r>
            <a:r>
              <a:rPr lang="nb-NO" dirty="0"/>
              <a:t> </a:t>
            </a:r>
            <a:r>
              <a:rPr lang="nb-NO" dirty="0" err="1"/>
              <a:t>specific</a:t>
            </a:r>
            <a:r>
              <a:rPr lang="nb-NO" dirty="0"/>
              <a:t> </a:t>
            </a:r>
            <a:r>
              <a:rPr lang="nb-NO" dirty="0" err="1"/>
              <a:t>characteristics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.</a:t>
            </a:r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42CBE2F-2647-A608-4650-EF80D296B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82722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5A80D3C-8A0B-55CD-33F2-E3D4D2CE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 of mathematical models	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444BC41-B703-76CB-B840-0B17B75CD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81403"/>
            <a:ext cx="3333056" cy="158069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1800" dirty="0"/>
              <a:t>Statistical, data driven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 dirty="0"/>
              <a:t>Data driven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 dirty="0"/>
              <a:t>Statistics, regression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 dirty="0"/>
              <a:t>Machine learning</a:t>
            </a:r>
          </a:p>
          <a:p>
            <a:pPr lvl="1"/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3E5A5149-CA2D-E411-B698-E9B4FFF9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grpSp>
        <p:nvGrpSpPr>
          <p:cNvPr id="8" name="Gruppe 7">
            <a:extLst>
              <a:ext uri="{FF2B5EF4-FFF2-40B4-BE49-F238E27FC236}">
                <a16:creationId xmlns:a16="http://schemas.microsoft.com/office/drawing/2014/main" id="{49F5E4E4-343A-C23F-5204-20C56305A3C8}"/>
              </a:ext>
            </a:extLst>
          </p:cNvPr>
          <p:cNvGrpSpPr/>
          <p:nvPr/>
        </p:nvGrpSpPr>
        <p:grpSpPr>
          <a:xfrm>
            <a:off x="3851920" y="1781403"/>
            <a:ext cx="4671113" cy="2031325"/>
            <a:chOff x="3851920" y="1423105"/>
            <a:chExt cx="4671113" cy="2031325"/>
          </a:xfrm>
        </p:grpSpPr>
        <p:sp>
          <p:nvSpPr>
            <p:cNvPr id="5" name="TekstSylinder 4">
              <a:extLst>
                <a:ext uri="{FF2B5EF4-FFF2-40B4-BE49-F238E27FC236}">
                  <a16:creationId xmlns:a16="http://schemas.microsoft.com/office/drawing/2014/main" id="{8180DD80-950D-E559-A031-DAC90EEF5FDD}"/>
                </a:ext>
              </a:extLst>
            </p:cNvPr>
            <p:cNvSpPr txBox="1"/>
            <p:nvPr/>
          </p:nvSpPr>
          <p:spPr>
            <a:xfrm>
              <a:off x="4882293" y="1423105"/>
              <a:ext cx="3640740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itchFamily="2" charset="2"/>
                <a:buChar char="Ø"/>
              </a:pPr>
              <a:r>
                <a:rPr lang="en-GB" dirty="0"/>
                <a:t>Deterministic, </a:t>
              </a:r>
              <a:r>
                <a:rPr lang="en-GB" dirty="0" err="1"/>
                <a:t>mechanistics</a:t>
              </a:r>
              <a:endParaRPr lang="en-GB" dirty="0"/>
            </a:p>
            <a:p>
              <a:pPr marL="742950" lvl="1" indent="-285750">
                <a:buFont typeface="Wingdings" pitchFamily="2" charset="2"/>
                <a:buChar char="§"/>
              </a:pPr>
              <a:r>
                <a:rPr lang="en-GB" dirty="0"/>
                <a:t>Based on governing laws, </a:t>
              </a:r>
            </a:p>
            <a:p>
              <a:pPr marL="1200150" lvl="2" indent="-285750">
                <a:buFont typeface="Wingdings" pitchFamily="2" charset="2"/>
                <a:buChar char="ü"/>
              </a:pPr>
              <a:r>
                <a:rPr lang="en-GB" dirty="0"/>
                <a:t>physics </a:t>
              </a:r>
            </a:p>
            <a:p>
              <a:pPr marL="1200150" lvl="2" indent="-285750">
                <a:buFont typeface="Wingdings" pitchFamily="2" charset="2"/>
                <a:buChar char="ü"/>
              </a:pPr>
              <a:r>
                <a:rPr lang="en-GB" dirty="0"/>
                <a:t>biology.</a:t>
              </a:r>
            </a:p>
            <a:p>
              <a:pPr marL="742950" lvl="1" indent="-285750">
                <a:buFont typeface="Wingdings" pitchFamily="2" charset="2"/>
                <a:buChar char="§"/>
              </a:pPr>
              <a:r>
                <a:rPr lang="en-GB" dirty="0"/>
                <a:t>Other assumptions.</a:t>
              </a:r>
            </a:p>
            <a:p>
              <a:pPr marL="742950" lvl="1" indent="-285750">
                <a:buFont typeface="Wingdings" pitchFamily="2" charset="2"/>
                <a:buChar char="§"/>
              </a:pPr>
              <a:r>
                <a:rPr lang="en-GB" dirty="0"/>
                <a:t>Differential equations</a:t>
              </a:r>
            </a:p>
            <a:p>
              <a:endParaRPr lang="en-GB" dirty="0"/>
            </a:p>
          </p:txBody>
        </p:sp>
        <p:sp>
          <p:nvSpPr>
            <p:cNvPr id="7" name="Pil mot venstre og høyre 6">
              <a:extLst>
                <a:ext uri="{FF2B5EF4-FFF2-40B4-BE49-F238E27FC236}">
                  <a16:creationId xmlns:a16="http://schemas.microsoft.com/office/drawing/2014/main" id="{5352896A-07F4-967B-E03E-61FA04F2BBC8}"/>
                </a:ext>
              </a:extLst>
            </p:cNvPr>
            <p:cNvSpPr/>
            <p:nvPr/>
          </p:nvSpPr>
          <p:spPr>
            <a:xfrm>
              <a:off x="3851920" y="2067694"/>
              <a:ext cx="936104" cy="50405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4">
            <a:extLst>
              <a:ext uri="{FF2B5EF4-FFF2-40B4-BE49-F238E27FC236}">
                <a16:creationId xmlns:a16="http://schemas.microsoft.com/office/drawing/2014/main" id="{76CF6515-B97C-4428-7598-5286EF08914F}"/>
              </a:ext>
            </a:extLst>
          </p:cNvPr>
          <p:cNvSpPr txBox="1"/>
          <p:nvPr/>
        </p:nvSpPr>
        <p:spPr>
          <a:xfrm rot="874860">
            <a:off x="900492" y="3958522"/>
            <a:ext cx="2999278" cy="52322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1400" dirty="0">
                <a:solidFill>
                  <a:prstClr val="black"/>
                </a:solidFill>
                <a:latin typeface="Arial Black"/>
                <a:cs typeface="Arial Black"/>
              </a:rPr>
              <a:t>All models are wrong, some are useful, </a:t>
            </a:r>
            <a:r>
              <a:rPr lang="en-US" sz="1400" i="1" dirty="0">
                <a:solidFill>
                  <a:prstClr val="black"/>
                </a:solidFill>
                <a:latin typeface="Arial Black"/>
                <a:cs typeface="Arial Black"/>
              </a:rPr>
              <a:t>Georg Box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711069F5-6E02-2A1D-E19A-38A3B027F142}"/>
              </a:ext>
            </a:extLst>
          </p:cNvPr>
          <p:cNvSpPr txBox="1"/>
          <p:nvPr/>
        </p:nvSpPr>
        <p:spPr>
          <a:xfrm>
            <a:off x="5746376" y="465268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ABM</a:t>
            </a:r>
          </a:p>
        </p:txBody>
      </p:sp>
    </p:spTree>
    <p:extLst>
      <p:ext uri="{BB962C8B-B14F-4D97-AF65-F5344CB8AC3E}">
        <p14:creationId xmlns:p14="http://schemas.microsoft.com/office/powerpoint/2010/main" val="202301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2735F16-D955-99C5-C5B0-E1F94B15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driven models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8A765777-620D-F4A5-E12F-DAAFF9E1CD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5648" y="1580877"/>
            <a:ext cx="2904263" cy="1598039"/>
          </a:xfrm>
        </p:spPr>
      </p:pic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6FBA10FB-C96F-A3B3-1500-B90051E47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2400" y="1455626"/>
            <a:ext cx="3996064" cy="2883643"/>
          </a:xfrm>
        </p:spPr>
        <p:txBody>
          <a:bodyPr>
            <a:normAutofit fontScale="62500" lnSpcReduction="20000"/>
          </a:bodyPr>
          <a:lstStyle/>
          <a:p>
            <a:pPr marL="0" indent="0" algn="l">
              <a:buNone/>
            </a:pP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Models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that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rely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on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data to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identify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patterns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and make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predictions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,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rather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than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being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based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solely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on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theoretical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assumptions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b="1" i="0" dirty="0">
                <a:solidFill>
                  <a:srgbClr val="111111"/>
                </a:solidFill>
                <a:effectLst/>
                <a:latin typeface="-apple-system"/>
              </a:rPr>
              <a:t>Data-Dependent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Performance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improves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with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more and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better-quality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b="1" i="0" dirty="0">
                <a:solidFill>
                  <a:srgbClr val="111111"/>
                </a:solidFill>
                <a:effectLst/>
                <a:latin typeface="-apple-system"/>
              </a:rPr>
              <a:t>Adaptive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Can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adjust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to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new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data and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changing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conditions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b="1" i="0" dirty="0" err="1">
                <a:solidFill>
                  <a:srgbClr val="111111"/>
                </a:solidFill>
                <a:effectLst/>
                <a:latin typeface="-apple-system"/>
              </a:rPr>
              <a:t>Predictive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: Focus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on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forecasting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future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outcomes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based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on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historical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data.</a:t>
            </a:r>
          </a:p>
          <a:p>
            <a:pPr algn="l"/>
            <a:r>
              <a:rPr lang="nb-NO" b="1" i="0" dirty="0">
                <a:solidFill>
                  <a:srgbClr val="111111"/>
                </a:solidFill>
                <a:effectLst/>
                <a:latin typeface="-apple-system"/>
              </a:rPr>
              <a:t>Types </a:t>
            </a:r>
            <a:r>
              <a:rPr lang="nb-NO" b="1" i="0" dirty="0" err="1">
                <a:solidFill>
                  <a:srgbClr val="111111"/>
                </a:solidFill>
                <a:effectLst/>
                <a:latin typeface="-apple-system"/>
              </a:rPr>
              <a:t>of</a:t>
            </a:r>
            <a:r>
              <a:rPr lang="nb-NO" b="1" i="0" dirty="0">
                <a:solidFill>
                  <a:srgbClr val="111111"/>
                </a:solidFill>
                <a:effectLst/>
                <a:latin typeface="-apple-system"/>
              </a:rPr>
              <a:t> Data-Driven Models:</a:t>
            </a:r>
            <a:endParaRPr lang="nb-NO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nb-NO" b="1" i="0" dirty="0">
                <a:solidFill>
                  <a:srgbClr val="111111"/>
                </a:solidFill>
                <a:effectLst/>
                <a:latin typeface="-apple-system"/>
              </a:rPr>
              <a:t>Statistical Models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Use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statistical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methods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to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infer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relationships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between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variables (e.g., linear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regression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b-NO" b="1" i="0" dirty="0">
                <a:solidFill>
                  <a:srgbClr val="111111"/>
                </a:solidFill>
                <a:effectLst/>
                <a:latin typeface="-apple-system"/>
              </a:rPr>
              <a:t>Machine Learning Models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Use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algorithms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to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learn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from data and make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predictions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or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decisions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without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being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explicitly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  <a:latin typeface="-apple-system"/>
              </a:rPr>
              <a:t>programmed</a:t>
            </a:r>
            <a:r>
              <a:rPr lang="nb-NO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F5A2E32-0A87-E02F-05A3-86052A783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8F1C2EF4-0344-E423-3EF6-67815C5C2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507854"/>
            <a:ext cx="1440160" cy="1440160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C0D90F2A-95D2-9621-D712-997005F08296}"/>
              </a:ext>
            </a:extLst>
          </p:cNvPr>
          <p:cNvSpPr txBox="1"/>
          <p:nvPr/>
        </p:nvSpPr>
        <p:spPr>
          <a:xfrm>
            <a:off x="755576" y="304137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881872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DDB601-92F7-ED7B-EFE3-68DF9D01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D9C3B7-E533-C877-C92B-B9D368582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2920" y="2194040"/>
            <a:ext cx="3549080" cy="2949460"/>
          </a:xfrm>
        </p:spPr>
        <p:txBody>
          <a:bodyPr>
            <a:normAutofit fontScale="47500" lnSpcReduction="20000"/>
          </a:bodyPr>
          <a:lstStyle/>
          <a:p>
            <a:pPr marL="0" indent="0" algn="l">
              <a:buNone/>
            </a:pPr>
            <a:endParaRPr lang="nb-NO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nb-NO" sz="2300" b="1" i="0" dirty="0">
                <a:solidFill>
                  <a:srgbClr val="111111"/>
                </a:solidFill>
                <a:effectLst/>
              </a:rPr>
              <a:t>Key Components:</a:t>
            </a:r>
            <a:endParaRPr lang="nb-NO" sz="2300" b="0" i="0" dirty="0">
              <a:solidFill>
                <a:srgbClr val="111111"/>
              </a:solidFill>
              <a:effectLst/>
            </a:endParaRPr>
          </a:p>
          <a:p>
            <a:r>
              <a:rPr lang="nb-NO" sz="2300" b="1" i="0" dirty="0" err="1">
                <a:solidFill>
                  <a:srgbClr val="111111"/>
                </a:solidFill>
                <a:effectLst/>
              </a:rPr>
              <a:t>Algorithms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: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Procedures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or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formulas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for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solving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problems (e.g.,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decision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trees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, neural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networks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2300" b="1" i="0" dirty="0">
                <a:solidFill>
                  <a:srgbClr val="111111"/>
                </a:solidFill>
                <a:effectLst/>
              </a:rPr>
              <a:t>Training Data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: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Historical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data used to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train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the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model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2300" b="1" i="0" dirty="0" err="1">
                <a:solidFill>
                  <a:srgbClr val="111111"/>
                </a:solidFill>
                <a:effectLst/>
              </a:rPr>
              <a:t>Features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: Input variables used by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the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model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to make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predictions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2300" b="1" i="0" dirty="0" err="1">
                <a:solidFill>
                  <a:srgbClr val="111111"/>
                </a:solidFill>
                <a:effectLst/>
              </a:rPr>
              <a:t>Labels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: Output variables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that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the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model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aims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to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predict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.</a:t>
            </a:r>
          </a:p>
          <a:p>
            <a:pPr marL="0" indent="0" algn="l">
              <a:buNone/>
            </a:pPr>
            <a:r>
              <a:rPr lang="nb-NO" sz="2300" b="1" i="0" dirty="0">
                <a:solidFill>
                  <a:srgbClr val="111111"/>
                </a:solidFill>
                <a:effectLst/>
              </a:rPr>
              <a:t>Types </a:t>
            </a:r>
            <a:r>
              <a:rPr lang="nb-NO" sz="2300" b="1" i="0" dirty="0" err="1">
                <a:solidFill>
                  <a:srgbClr val="111111"/>
                </a:solidFill>
                <a:effectLst/>
              </a:rPr>
              <a:t>of</a:t>
            </a:r>
            <a:r>
              <a:rPr lang="nb-NO" sz="2300" b="1" i="0" dirty="0">
                <a:solidFill>
                  <a:srgbClr val="111111"/>
                </a:solidFill>
                <a:effectLst/>
              </a:rPr>
              <a:t> ML Models:</a:t>
            </a:r>
            <a:endParaRPr lang="nb-NO" sz="2300" b="0" i="0" dirty="0">
              <a:solidFill>
                <a:srgbClr val="11111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2300" b="1" i="0" dirty="0" err="1">
                <a:solidFill>
                  <a:srgbClr val="111111"/>
                </a:solidFill>
                <a:effectLst/>
              </a:rPr>
              <a:t>Supervised</a:t>
            </a:r>
            <a:r>
              <a:rPr lang="nb-NO" sz="2300" b="1" i="0" dirty="0">
                <a:solidFill>
                  <a:srgbClr val="111111"/>
                </a:solidFill>
                <a:effectLst/>
              </a:rPr>
              <a:t> Learning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: Models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are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trained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on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labeled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data (e.g.,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classification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,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regression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2300" b="1" i="0" dirty="0" err="1">
                <a:solidFill>
                  <a:srgbClr val="111111"/>
                </a:solidFill>
                <a:effectLst/>
              </a:rPr>
              <a:t>Unsupervised</a:t>
            </a:r>
            <a:r>
              <a:rPr lang="nb-NO" sz="2300" b="1" i="0" dirty="0">
                <a:solidFill>
                  <a:srgbClr val="111111"/>
                </a:solidFill>
                <a:effectLst/>
              </a:rPr>
              <a:t> Learning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: Models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find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patterns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in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unlabeled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data (e.g.,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clustering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,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association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sz="2300" b="1" i="0" dirty="0" err="1">
                <a:solidFill>
                  <a:srgbClr val="111111"/>
                </a:solidFill>
                <a:effectLst/>
              </a:rPr>
              <a:t>Reinforcement</a:t>
            </a:r>
            <a:r>
              <a:rPr lang="nb-NO" sz="2300" b="1" i="0" dirty="0">
                <a:solidFill>
                  <a:srgbClr val="111111"/>
                </a:solidFill>
                <a:effectLst/>
              </a:rPr>
              <a:t> Learning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: Models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learn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by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interacting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with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an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environment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and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receiving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 feedback (e.g., game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playing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, </a:t>
            </a:r>
            <a:r>
              <a:rPr lang="nb-NO" sz="2300" b="0" i="0" dirty="0" err="1">
                <a:solidFill>
                  <a:srgbClr val="111111"/>
                </a:solidFill>
                <a:effectLst/>
              </a:rPr>
              <a:t>robotics</a:t>
            </a:r>
            <a:r>
              <a:rPr lang="nb-NO" sz="2300" b="0" i="0" dirty="0">
                <a:solidFill>
                  <a:srgbClr val="111111"/>
                </a:solidFill>
                <a:effectLst/>
              </a:rPr>
              <a:t>).</a:t>
            </a:r>
          </a:p>
          <a:p>
            <a:pPr marL="0" indent="0" algn="l">
              <a:buNone/>
            </a:pPr>
            <a:endParaRPr lang="nb-NO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GB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D6CD3650-10AE-4D18-BFED-8452367E0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2400" y="2322524"/>
            <a:ext cx="3420000" cy="2376264"/>
          </a:xfrm>
        </p:spPr>
        <p:txBody>
          <a:bodyPr>
            <a:normAutofit fontScale="55000" lnSpcReduction="20000"/>
          </a:bodyPr>
          <a:lstStyle/>
          <a:p>
            <a:pPr marL="0" indent="0" algn="l">
              <a:buNone/>
            </a:pPr>
            <a:r>
              <a:rPr lang="nb-NO" b="1" i="0" dirty="0">
                <a:solidFill>
                  <a:srgbClr val="111111"/>
                </a:solidFill>
                <a:effectLst/>
              </a:rPr>
              <a:t>Benefits:</a:t>
            </a:r>
            <a:endParaRPr lang="nb-NO" b="0" i="0" dirty="0">
              <a:solidFill>
                <a:srgbClr val="11111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nb-NO" b="1" i="0" dirty="0" err="1">
                <a:solidFill>
                  <a:srgbClr val="111111"/>
                </a:solidFill>
                <a:effectLst/>
              </a:rPr>
              <a:t>Accuracy</a:t>
            </a:r>
            <a:r>
              <a:rPr lang="nb-NO" b="0" i="0" dirty="0">
                <a:solidFill>
                  <a:srgbClr val="111111"/>
                </a:solidFill>
                <a:effectLst/>
              </a:rPr>
              <a:t>: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Can</a:t>
            </a:r>
            <a:r>
              <a:rPr lang="nb-NO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achieve</a:t>
            </a:r>
            <a:r>
              <a:rPr lang="nb-NO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high</a:t>
            </a:r>
            <a:r>
              <a:rPr lang="nb-NO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levels</a:t>
            </a:r>
            <a:r>
              <a:rPr lang="nb-NO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of</a:t>
            </a:r>
            <a:r>
              <a:rPr lang="nb-NO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accuracy</a:t>
            </a:r>
            <a:r>
              <a:rPr lang="nb-NO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with</a:t>
            </a:r>
            <a:r>
              <a:rPr lang="nb-NO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sufficient</a:t>
            </a:r>
            <a:r>
              <a:rPr lang="nb-NO" b="0" i="0" dirty="0">
                <a:solidFill>
                  <a:srgbClr val="111111"/>
                </a:solidFill>
                <a:effectLst/>
              </a:rPr>
              <a:t>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b="1" i="0" dirty="0" err="1">
                <a:solidFill>
                  <a:srgbClr val="111111"/>
                </a:solidFill>
                <a:effectLst/>
              </a:rPr>
              <a:t>Scalability</a:t>
            </a:r>
            <a:r>
              <a:rPr lang="nb-NO" b="0" i="0" dirty="0">
                <a:solidFill>
                  <a:srgbClr val="111111"/>
                </a:solidFill>
                <a:effectLst/>
              </a:rPr>
              <a:t>: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Can</a:t>
            </a:r>
            <a:r>
              <a:rPr lang="nb-NO" b="0" i="0" dirty="0">
                <a:solidFill>
                  <a:srgbClr val="111111"/>
                </a:solidFill>
                <a:effectLst/>
              </a:rPr>
              <a:t> handle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large</a:t>
            </a:r>
            <a:r>
              <a:rPr lang="nb-NO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volumes</a:t>
            </a:r>
            <a:r>
              <a:rPr lang="nb-NO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of</a:t>
            </a:r>
            <a:r>
              <a:rPr lang="nb-NO" b="0" i="0" dirty="0">
                <a:solidFill>
                  <a:srgbClr val="111111"/>
                </a:solidFill>
                <a:effectLst/>
              </a:rPr>
              <a:t>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b="1" i="0" dirty="0">
                <a:solidFill>
                  <a:srgbClr val="111111"/>
                </a:solidFill>
                <a:effectLst/>
              </a:rPr>
              <a:t>Automation</a:t>
            </a:r>
            <a:r>
              <a:rPr lang="nb-NO" b="0" i="0" dirty="0">
                <a:solidFill>
                  <a:srgbClr val="111111"/>
                </a:solidFill>
                <a:effectLst/>
              </a:rPr>
              <a:t>: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Reduces</a:t>
            </a:r>
            <a:r>
              <a:rPr lang="nb-NO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the</a:t>
            </a:r>
            <a:r>
              <a:rPr lang="nb-NO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need</a:t>
            </a:r>
            <a:r>
              <a:rPr lang="nb-NO" b="0" i="0" dirty="0">
                <a:solidFill>
                  <a:srgbClr val="111111"/>
                </a:solidFill>
                <a:effectLst/>
              </a:rPr>
              <a:t> for manual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intervention</a:t>
            </a:r>
            <a:r>
              <a:rPr lang="nb-NO" b="0" i="0" dirty="0">
                <a:solidFill>
                  <a:srgbClr val="111111"/>
                </a:solidFill>
                <a:effectLst/>
              </a:rPr>
              <a:t>.</a:t>
            </a:r>
          </a:p>
          <a:p>
            <a:pPr marL="0" indent="0" algn="l">
              <a:buNone/>
            </a:pPr>
            <a:r>
              <a:rPr lang="nb-NO" b="1" i="0" dirty="0">
                <a:solidFill>
                  <a:srgbClr val="111111"/>
                </a:solidFill>
                <a:effectLst/>
              </a:rPr>
              <a:t>Challenges:</a:t>
            </a:r>
            <a:endParaRPr lang="nb-NO" b="0" i="0" dirty="0">
              <a:solidFill>
                <a:srgbClr val="11111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nb-NO" b="1" i="0" dirty="0">
                <a:solidFill>
                  <a:srgbClr val="111111"/>
                </a:solidFill>
                <a:effectLst/>
              </a:rPr>
              <a:t>Data </a:t>
            </a:r>
            <a:r>
              <a:rPr lang="nb-NO" b="1" i="0" dirty="0" err="1">
                <a:solidFill>
                  <a:srgbClr val="111111"/>
                </a:solidFill>
                <a:effectLst/>
              </a:rPr>
              <a:t>Quality</a:t>
            </a:r>
            <a:r>
              <a:rPr lang="nb-NO" b="0" i="0" dirty="0">
                <a:solidFill>
                  <a:srgbClr val="111111"/>
                </a:solidFill>
                <a:effectLst/>
              </a:rPr>
              <a:t>: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Requires</a:t>
            </a:r>
            <a:r>
              <a:rPr lang="nb-NO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high-quality</a:t>
            </a:r>
            <a:r>
              <a:rPr lang="nb-NO" b="0" i="0" dirty="0">
                <a:solidFill>
                  <a:srgbClr val="111111"/>
                </a:solidFill>
                <a:effectLst/>
              </a:rPr>
              <a:t>, relevant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b="1" i="0" dirty="0" err="1">
                <a:solidFill>
                  <a:srgbClr val="111111"/>
                </a:solidFill>
                <a:effectLst/>
              </a:rPr>
              <a:t>Complexity</a:t>
            </a:r>
            <a:r>
              <a:rPr lang="nb-NO" b="0" i="0" dirty="0">
                <a:solidFill>
                  <a:srgbClr val="111111"/>
                </a:solidFill>
                <a:effectLst/>
              </a:rPr>
              <a:t>: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Can</a:t>
            </a:r>
            <a:r>
              <a:rPr lang="nb-NO" b="0" i="0" dirty="0">
                <a:solidFill>
                  <a:srgbClr val="111111"/>
                </a:solidFill>
                <a:effectLst/>
              </a:rPr>
              <a:t> be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complex</a:t>
            </a:r>
            <a:r>
              <a:rPr lang="nb-NO" b="0" i="0" dirty="0">
                <a:solidFill>
                  <a:srgbClr val="111111"/>
                </a:solidFill>
                <a:effectLst/>
              </a:rPr>
              <a:t> to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develop</a:t>
            </a:r>
            <a:r>
              <a:rPr lang="nb-NO" b="0" i="0" dirty="0">
                <a:solidFill>
                  <a:srgbClr val="111111"/>
                </a:solidFill>
                <a:effectLst/>
              </a:rPr>
              <a:t> and interpret.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b-NO" b="1" i="0" dirty="0" err="1">
                <a:solidFill>
                  <a:srgbClr val="111111"/>
                </a:solidFill>
                <a:effectLst/>
              </a:rPr>
              <a:t>Ethics</a:t>
            </a:r>
            <a:r>
              <a:rPr lang="nb-NO" b="0" i="0" dirty="0">
                <a:solidFill>
                  <a:srgbClr val="111111"/>
                </a:solidFill>
                <a:effectLst/>
              </a:rPr>
              <a:t>: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Concerns</a:t>
            </a:r>
            <a:r>
              <a:rPr lang="nb-NO" b="0" i="0" dirty="0">
                <a:solidFill>
                  <a:srgbClr val="111111"/>
                </a:solidFill>
                <a:effectLst/>
              </a:rPr>
              <a:t>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about</a:t>
            </a:r>
            <a:r>
              <a:rPr lang="nb-NO" b="0" i="0" dirty="0">
                <a:solidFill>
                  <a:srgbClr val="111111"/>
                </a:solidFill>
                <a:effectLst/>
              </a:rPr>
              <a:t> bias,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privacy</a:t>
            </a:r>
            <a:r>
              <a:rPr lang="nb-NO" b="0" i="0" dirty="0">
                <a:solidFill>
                  <a:srgbClr val="111111"/>
                </a:solidFill>
                <a:effectLst/>
              </a:rPr>
              <a:t>, and </a:t>
            </a:r>
            <a:r>
              <a:rPr lang="nb-NO" b="0" i="0" dirty="0" err="1">
                <a:solidFill>
                  <a:srgbClr val="111111"/>
                </a:solidFill>
                <a:effectLst/>
              </a:rPr>
              <a:t>transparency</a:t>
            </a:r>
            <a:r>
              <a:rPr lang="nb-NO" b="0" i="0" dirty="0">
                <a:solidFill>
                  <a:srgbClr val="111111"/>
                </a:solidFill>
                <a:effectLst/>
              </a:rPr>
              <a:t>.</a:t>
            </a:r>
          </a:p>
          <a:p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CB1F9CB-1988-5AF7-DC7C-C2F5292C9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F1668E6E-F79E-EDD8-8BCA-77D34FE1C194}"/>
              </a:ext>
            </a:extLst>
          </p:cNvPr>
          <p:cNvSpPr txBox="1"/>
          <p:nvPr/>
        </p:nvSpPr>
        <p:spPr>
          <a:xfrm>
            <a:off x="827584" y="1270711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111111"/>
                </a:solidFill>
                <a:effectLst/>
              </a:rPr>
              <a:t>A subset of artificial intelligence (AI) that enables systems to learn from data, identify patterns, and make decisions with minimal human intervention.</a:t>
            </a:r>
            <a:endParaRPr lang="en-GB" dirty="0"/>
          </a:p>
        </p:txBody>
      </p:sp>
      <p:pic>
        <p:nvPicPr>
          <p:cNvPr id="7" name="Plassholder for innhold 4">
            <a:extLst>
              <a:ext uri="{FF2B5EF4-FFF2-40B4-BE49-F238E27FC236}">
                <a16:creationId xmlns:a16="http://schemas.microsoft.com/office/drawing/2014/main" id="{FCCBA40F-4A16-3999-190D-3772F58D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217665"/>
            <a:ext cx="1511009" cy="83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61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2B86BBE-5509-3A34-B2C8-A5E60EBA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Deterministic</a:t>
            </a:r>
            <a:r>
              <a:rPr lang="nb-NO" b="1" dirty="0"/>
              <a:t> Models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9A7BAF9-641A-543F-C080-82E78BB91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2920" y="1995686"/>
            <a:ext cx="3405064" cy="237626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nb-NO" b="1" dirty="0"/>
              <a:t>Key </a:t>
            </a:r>
            <a:r>
              <a:rPr lang="nb-NO" b="1" dirty="0" err="1"/>
              <a:t>Characteristics</a:t>
            </a:r>
            <a:r>
              <a:rPr lang="nb-NO" b="1" dirty="0"/>
              <a:t>:</a:t>
            </a:r>
            <a:endParaRPr lang="nb-NO" dirty="0"/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Predictability</a:t>
            </a:r>
            <a:r>
              <a:rPr lang="nb-NO" dirty="0"/>
              <a:t>: </a:t>
            </a:r>
            <a:r>
              <a:rPr lang="nb-NO" dirty="0" err="1"/>
              <a:t>Outcomes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precisely</a:t>
            </a:r>
            <a:r>
              <a:rPr lang="nb-NO" dirty="0"/>
              <a:t> </a:t>
            </a:r>
            <a:r>
              <a:rPr lang="nb-NO" dirty="0" err="1"/>
              <a:t>determined</a:t>
            </a:r>
            <a:r>
              <a:rPr lang="nb-NO" dirty="0"/>
              <a:t> by initial </a:t>
            </a:r>
            <a:r>
              <a:rPr lang="nb-NO" dirty="0" err="1"/>
              <a:t>conditions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/>
              <a:t>No </a:t>
            </a:r>
            <a:r>
              <a:rPr lang="nb-NO" b="1" dirty="0" err="1"/>
              <a:t>Randomness</a:t>
            </a:r>
            <a:r>
              <a:rPr lang="nb-NO" dirty="0"/>
              <a:t>: No element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chance</a:t>
            </a:r>
            <a:r>
              <a:rPr lang="nb-NO" dirty="0"/>
              <a:t> or </a:t>
            </a:r>
            <a:r>
              <a:rPr lang="nb-NO" dirty="0" err="1"/>
              <a:t>uncertainty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Reproducibility</a:t>
            </a:r>
            <a:r>
              <a:rPr lang="nb-NO" dirty="0"/>
              <a:t>: Same inputs </a:t>
            </a:r>
            <a:r>
              <a:rPr lang="nb-NO" dirty="0" err="1"/>
              <a:t>always</a:t>
            </a:r>
            <a:r>
              <a:rPr lang="nb-NO" dirty="0"/>
              <a:t> </a:t>
            </a:r>
            <a:r>
              <a:rPr lang="nb-NO" dirty="0" err="1"/>
              <a:t>produce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outputs.</a:t>
            </a:r>
          </a:p>
          <a:p>
            <a:r>
              <a:rPr lang="nb-NO" b="1" dirty="0" err="1"/>
              <a:t>Theoretical</a:t>
            </a:r>
            <a:r>
              <a:rPr lang="nb-NO" b="1" dirty="0"/>
              <a:t> Basis:</a:t>
            </a:r>
          </a:p>
          <a:p>
            <a:endParaRPr lang="nb-NO" dirty="0"/>
          </a:p>
          <a:p>
            <a:pPr marL="0" indent="0">
              <a:buNone/>
            </a:pPr>
            <a:r>
              <a:rPr lang="nb-NO" b="1" dirty="0" err="1"/>
              <a:t>Examples</a:t>
            </a:r>
            <a:r>
              <a:rPr lang="nb-NO" b="1" dirty="0"/>
              <a:t> </a:t>
            </a:r>
            <a:r>
              <a:rPr lang="nb-NO" b="1" dirty="0" err="1"/>
              <a:t>of</a:t>
            </a:r>
            <a:r>
              <a:rPr lang="nb-NO" b="1" dirty="0"/>
              <a:t> </a:t>
            </a:r>
            <a:r>
              <a:rPr lang="nb-NO" b="1" dirty="0" err="1"/>
              <a:t>Deterministic</a:t>
            </a:r>
            <a:r>
              <a:rPr lang="nb-NO" b="1" dirty="0"/>
              <a:t> Models:</a:t>
            </a:r>
            <a:endParaRPr lang="nb-NO" dirty="0"/>
          </a:p>
          <a:p>
            <a:r>
              <a:rPr lang="nb-NO" dirty="0" err="1"/>
              <a:t>Newton’s</a:t>
            </a:r>
            <a:r>
              <a:rPr lang="nb-NO" dirty="0"/>
              <a:t> Laws </a:t>
            </a:r>
            <a:r>
              <a:rPr lang="nb-NO" dirty="0" err="1"/>
              <a:t>of</a:t>
            </a:r>
            <a:r>
              <a:rPr lang="nb-NO" dirty="0"/>
              <a:t> Motion: </a:t>
            </a:r>
          </a:p>
          <a:p>
            <a:r>
              <a:rPr lang="nb-NO" dirty="0" err="1"/>
              <a:t>Hooke’s</a:t>
            </a:r>
            <a:r>
              <a:rPr lang="nb-NO" dirty="0"/>
              <a:t> Law: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dirty="0"/>
              <a:t>Fluid </a:t>
            </a:r>
            <a:r>
              <a:rPr lang="nb-NO" dirty="0" err="1"/>
              <a:t>equations</a:t>
            </a:r>
            <a:r>
              <a:rPr lang="nb-NO" dirty="0"/>
              <a:t>: 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2B6B417A-29CD-9193-7C7D-39E81373F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2237" y="1922807"/>
            <a:ext cx="3420000" cy="252202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nb-NO" b="1" dirty="0"/>
              <a:t>Benefits:</a:t>
            </a:r>
            <a:endParaRPr lang="nb-NO" dirty="0"/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Accuracy</a:t>
            </a:r>
            <a:r>
              <a:rPr lang="nb-NO" dirty="0"/>
              <a:t>: </a:t>
            </a:r>
            <a:r>
              <a:rPr lang="nb-NO" dirty="0" err="1"/>
              <a:t>Provides</a:t>
            </a:r>
            <a:r>
              <a:rPr lang="nb-NO" dirty="0"/>
              <a:t> </a:t>
            </a:r>
            <a:r>
              <a:rPr lang="nb-NO" dirty="0" err="1"/>
              <a:t>precise</a:t>
            </a:r>
            <a:r>
              <a:rPr lang="nb-NO" dirty="0"/>
              <a:t> </a:t>
            </a:r>
            <a:r>
              <a:rPr lang="nb-NO" dirty="0" err="1"/>
              <a:t>predictions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Simplicity</a:t>
            </a:r>
            <a:r>
              <a:rPr lang="nb-NO" dirty="0"/>
              <a:t>: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well-established</a:t>
            </a:r>
            <a:r>
              <a:rPr lang="nb-NO" dirty="0"/>
              <a:t> </a:t>
            </a:r>
            <a:r>
              <a:rPr lang="nb-NO" dirty="0" err="1"/>
              <a:t>theories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Reliability</a:t>
            </a:r>
            <a:r>
              <a:rPr lang="nb-NO" dirty="0"/>
              <a:t>: </a:t>
            </a:r>
            <a:r>
              <a:rPr lang="nb-NO" dirty="0" err="1"/>
              <a:t>Consistent</a:t>
            </a:r>
            <a:r>
              <a:rPr lang="nb-NO" dirty="0"/>
              <a:t> and </a:t>
            </a:r>
            <a:r>
              <a:rPr lang="nb-NO" dirty="0" err="1"/>
              <a:t>reproducible</a:t>
            </a:r>
            <a:r>
              <a:rPr lang="nb-NO" dirty="0"/>
              <a:t> </a:t>
            </a:r>
            <a:r>
              <a:rPr lang="nb-NO" dirty="0" err="1"/>
              <a:t>results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/>
              <a:t>Parameters: </a:t>
            </a:r>
            <a:r>
              <a:rPr lang="nb-NO" dirty="0" err="1"/>
              <a:t>with</a:t>
            </a:r>
            <a:r>
              <a:rPr lang="nb-NO" dirty="0"/>
              <a:t> SI units. </a:t>
            </a:r>
            <a:endParaRPr lang="nb-NO" b="1" dirty="0"/>
          </a:p>
          <a:p>
            <a:pPr marL="0" indent="0">
              <a:buNone/>
            </a:pPr>
            <a:r>
              <a:rPr lang="nb-NO" b="1" dirty="0" err="1"/>
              <a:t>Limitations</a:t>
            </a:r>
            <a:r>
              <a:rPr lang="nb-NO" b="1" dirty="0"/>
              <a:t>:</a:t>
            </a:r>
            <a:endParaRPr lang="nb-NO" dirty="0"/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Assumptions</a:t>
            </a:r>
            <a:r>
              <a:rPr lang="nb-NO" dirty="0"/>
              <a:t>: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rely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idealized</a:t>
            </a:r>
            <a:r>
              <a:rPr lang="nb-NO" dirty="0"/>
              <a:t> </a:t>
            </a:r>
            <a:r>
              <a:rPr lang="nb-NO" dirty="0" err="1"/>
              <a:t>conditions</a:t>
            </a:r>
            <a:r>
              <a:rPr lang="nb-NO" dirty="0"/>
              <a:t> (e.g.,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friction</a:t>
            </a:r>
            <a:r>
              <a:rPr lang="nb-NO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Complexity</a:t>
            </a:r>
            <a:r>
              <a:rPr lang="nb-NO" dirty="0"/>
              <a:t>: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become</a:t>
            </a:r>
            <a:r>
              <a:rPr lang="nb-NO" dirty="0"/>
              <a:t> </a:t>
            </a:r>
            <a:r>
              <a:rPr lang="nb-NO" dirty="0" err="1"/>
              <a:t>complex</a:t>
            </a:r>
            <a:r>
              <a:rPr lang="nb-NO" dirty="0"/>
              <a:t> for systems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interacting</a:t>
            </a:r>
            <a:r>
              <a:rPr lang="nb-NO" dirty="0"/>
              <a:t> </a:t>
            </a:r>
            <a:r>
              <a:rPr lang="nb-NO" dirty="0" err="1"/>
              <a:t>components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/>
              <a:t>Scope</a:t>
            </a:r>
            <a:r>
              <a:rPr lang="nb-NO" dirty="0"/>
              <a:t>: May not </a:t>
            </a:r>
            <a:r>
              <a:rPr lang="nb-NO" dirty="0" err="1"/>
              <a:t>account</a:t>
            </a:r>
            <a:r>
              <a:rPr lang="nb-NO" dirty="0"/>
              <a:t> for all real-</a:t>
            </a:r>
            <a:r>
              <a:rPr lang="nb-NO" dirty="0" err="1"/>
              <a:t>world</a:t>
            </a:r>
            <a:r>
              <a:rPr lang="nb-NO" dirty="0"/>
              <a:t> </a:t>
            </a:r>
            <a:r>
              <a:rPr lang="nb-NO" dirty="0" err="1"/>
              <a:t>factors</a:t>
            </a:r>
            <a:r>
              <a:rPr lang="nb-NO" dirty="0"/>
              <a:t> (e.g., </a:t>
            </a:r>
            <a:r>
              <a:rPr lang="nb-NO" dirty="0" err="1"/>
              <a:t>environmental</a:t>
            </a:r>
            <a:r>
              <a:rPr lang="nb-NO" dirty="0"/>
              <a:t> </a:t>
            </a:r>
            <a:r>
              <a:rPr lang="nb-NO" dirty="0" err="1"/>
              <a:t>influences</a:t>
            </a:r>
            <a:r>
              <a:rPr lang="nb-NO" dirty="0"/>
              <a:t>).</a:t>
            </a:r>
          </a:p>
          <a:p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5FA4F9E-0AA7-6C2F-A3B2-A446D741B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EE54AFA5-E33E-E666-F423-4833A7C134D8}"/>
              </a:ext>
            </a:extLst>
          </p:cNvPr>
          <p:cNvSpPr txBox="1"/>
          <p:nvPr/>
        </p:nvSpPr>
        <p:spPr>
          <a:xfrm>
            <a:off x="755577" y="1203598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Models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theory</a:t>
            </a:r>
            <a:r>
              <a:rPr lang="nb-NO" dirty="0"/>
              <a:t>,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predict</a:t>
            </a:r>
            <a:r>
              <a:rPr lang="nb-NO" dirty="0"/>
              <a:t> </a:t>
            </a:r>
            <a:r>
              <a:rPr lang="nb-NO" dirty="0" err="1"/>
              <a:t>outcomes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certainty</a:t>
            </a:r>
            <a:r>
              <a:rPr lang="nb-NO" dirty="0"/>
              <a:t>, given initial </a:t>
            </a:r>
            <a:r>
              <a:rPr lang="nb-NO" dirty="0" err="1"/>
              <a:t>conditions</a:t>
            </a:r>
            <a:r>
              <a:rPr lang="nb-NO" dirty="0"/>
              <a:t> and parameters.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differential</a:t>
            </a:r>
            <a:r>
              <a:rPr lang="nb-NO" dirty="0"/>
              <a:t> </a:t>
            </a:r>
            <a:r>
              <a:rPr lang="nb-NO" dirty="0" err="1"/>
              <a:t>equations</a:t>
            </a:r>
            <a:r>
              <a:rPr lang="nb-NO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36508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C3CA766-3030-F79E-6055-4BE5562F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 in epidemiology</a:t>
            </a:r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28BCD490-5B77-4BCA-FF81-7A4F175C9A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16894" y="2539206"/>
            <a:ext cx="1816100" cy="749300"/>
          </a:xfrm>
        </p:spPr>
      </p:pic>
      <p:pic>
        <p:nvPicPr>
          <p:cNvPr id="9" name="Plassholder for innhold 8" descr="Et bilde som inneholder tekst, skjermbilde, Font, bok&#10;&#10;Automatisk generert beskrivelse">
            <a:extLst>
              <a:ext uri="{FF2B5EF4-FFF2-40B4-BE49-F238E27FC236}">
                <a16:creationId xmlns:a16="http://schemas.microsoft.com/office/drawing/2014/main" id="{1B7271FC-F26B-FF61-73F3-4266D1C831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56" y="321811"/>
            <a:ext cx="1265088" cy="1944241"/>
          </a:xfrm>
        </p:spPr>
      </p:pic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5C579CA-7435-3245-D04F-FC6B67B8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6" name="Bilde 5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7066CF8B-5243-BC52-EF05-B72073CB8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20" y="1455626"/>
            <a:ext cx="5421288" cy="315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36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13C9753-805E-2A13-1897-14BDDA41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 (or Individual) Based Models</a:t>
            </a:r>
          </a:p>
        </p:txBody>
      </p:sp>
      <p:sp>
        <p:nvSpPr>
          <p:cNvPr id="8" name="Plassholder for innhold 7">
            <a:extLst>
              <a:ext uri="{FF2B5EF4-FFF2-40B4-BE49-F238E27FC236}">
                <a16:creationId xmlns:a16="http://schemas.microsoft.com/office/drawing/2014/main" id="{951C5630-7CC2-545C-CEB3-A123BA53CF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8313" y="2286789"/>
            <a:ext cx="3405064" cy="262215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nb-NO" b="1" dirty="0"/>
              <a:t>Key </a:t>
            </a:r>
            <a:r>
              <a:rPr lang="nb-NO" b="1" dirty="0" err="1"/>
              <a:t>Characteristics</a:t>
            </a:r>
            <a:r>
              <a:rPr lang="nb-NO" b="1" dirty="0"/>
              <a:t>:</a:t>
            </a:r>
            <a:endParaRPr lang="nb-NO" dirty="0"/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Autonomous</a:t>
            </a:r>
            <a:r>
              <a:rPr lang="nb-NO" b="1" dirty="0"/>
              <a:t> Agents</a:t>
            </a:r>
            <a:r>
              <a:rPr lang="nb-NO" dirty="0"/>
              <a:t>: </a:t>
            </a:r>
            <a:r>
              <a:rPr lang="nb-NO" dirty="0" err="1"/>
              <a:t>Each</a:t>
            </a:r>
            <a:r>
              <a:rPr lang="nb-NO" dirty="0"/>
              <a:t> agent </a:t>
            </a:r>
            <a:r>
              <a:rPr lang="nb-NO" dirty="0" err="1"/>
              <a:t>operates</a:t>
            </a:r>
            <a:r>
              <a:rPr lang="nb-NO" dirty="0"/>
              <a:t>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a </a:t>
            </a:r>
            <a:r>
              <a:rPr lang="nb-NO" dirty="0" err="1"/>
              <a:t>set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rules</a:t>
            </a:r>
            <a:r>
              <a:rPr lang="nb-NO" dirty="0"/>
              <a:t> and </a:t>
            </a:r>
            <a:r>
              <a:rPr lang="nb-NO" dirty="0" err="1"/>
              <a:t>can</a:t>
            </a:r>
            <a:r>
              <a:rPr lang="nb-NO" dirty="0"/>
              <a:t> make </a:t>
            </a:r>
            <a:r>
              <a:rPr lang="nb-NO" dirty="0" err="1"/>
              <a:t>decisions</a:t>
            </a:r>
            <a:r>
              <a:rPr lang="nb-NO" dirty="0"/>
              <a:t> </a:t>
            </a:r>
            <a:r>
              <a:rPr lang="nb-NO" dirty="0" err="1"/>
              <a:t>independently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Interactions</a:t>
            </a:r>
            <a:r>
              <a:rPr lang="nb-NO" dirty="0"/>
              <a:t>: Agents </a:t>
            </a:r>
            <a:r>
              <a:rPr lang="nb-NO" dirty="0" err="1"/>
              <a:t>interact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and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environment</a:t>
            </a:r>
            <a:r>
              <a:rPr lang="nb-NO" dirty="0"/>
              <a:t>, </a:t>
            </a:r>
            <a:r>
              <a:rPr lang="nb-NO" dirty="0" err="1"/>
              <a:t>leading</a:t>
            </a:r>
            <a:r>
              <a:rPr lang="nb-NO" dirty="0"/>
              <a:t> to </a:t>
            </a:r>
            <a:r>
              <a:rPr lang="nb-NO" dirty="0" err="1"/>
              <a:t>emergent</a:t>
            </a:r>
            <a:r>
              <a:rPr lang="nb-NO" dirty="0"/>
              <a:t> </a:t>
            </a:r>
            <a:r>
              <a:rPr lang="nb-NO" dirty="0" err="1"/>
              <a:t>behaviors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Heterogeneity</a:t>
            </a:r>
            <a:r>
              <a:rPr lang="nb-NO" dirty="0"/>
              <a:t>: Agents </a:t>
            </a:r>
            <a:r>
              <a:rPr lang="nb-NO" dirty="0" err="1"/>
              <a:t>can</a:t>
            </a:r>
            <a:r>
              <a:rPr lang="nb-NO" dirty="0"/>
              <a:t> have different </a:t>
            </a:r>
            <a:r>
              <a:rPr lang="nb-NO" dirty="0" err="1"/>
              <a:t>attributes</a:t>
            </a:r>
            <a:r>
              <a:rPr lang="nb-NO" dirty="0"/>
              <a:t> and </a:t>
            </a:r>
            <a:r>
              <a:rPr lang="nb-NO" dirty="0" err="1"/>
              <a:t>behaviors</a:t>
            </a:r>
            <a:r>
              <a:rPr lang="nb-NO" dirty="0"/>
              <a:t>, </a:t>
            </a:r>
            <a:r>
              <a:rPr lang="nb-NO" dirty="0" err="1"/>
              <a:t>reflecting</a:t>
            </a:r>
            <a:r>
              <a:rPr lang="nb-NO" dirty="0"/>
              <a:t> </a:t>
            </a:r>
            <a:r>
              <a:rPr lang="nb-NO" dirty="0" err="1"/>
              <a:t>diversity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population</a:t>
            </a:r>
            <a:r>
              <a:rPr lang="nb-NO" dirty="0"/>
              <a:t>.</a:t>
            </a:r>
          </a:p>
          <a:p>
            <a:pPr marL="0" indent="0">
              <a:buNone/>
            </a:pPr>
            <a:r>
              <a:rPr lang="nb-NO" b="1" dirty="0"/>
              <a:t>Components:</a:t>
            </a:r>
            <a:endParaRPr lang="nb-NO" dirty="0"/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/>
              <a:t>Agents</a:t>
            </a:r>
            <a:r>
              <a:rPr lang="nb-NO" dirty="0"/>
              <a:t>: The </a:t>
            </a:r>
            <a:r>
              <a:rPr lang="nb-NO" dirty="0" err="1"/>
              <a:t>individual</a:t>
            </a:r>
            <a:r>
              <a:rPr lang="nb-NO" dirty="0"/>
              <a:t> </a:t>
            </a:r>
            <a:r>
              <a:rPr lang="nb-NO" dirty="0" err="1"/>
              <a:t>entities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specific</a:t>
            </a:r>
            <a:r>
              <a:rPr lang="nb-NO" dirty="0"/>
              <a:t> </a:t>
            </a:r>
            <a:r>
              <a:rPr lang="nb-NO" dirty="0" err="1"/>
              <a:t>behaviors</a:t>
            </a:r>
            <a:r>
              <a:rPr lang="nb-NO" dirty="0"/>
              <a:t> and </a:t>
            </a:r>
            <a:r>
              <a:rPr lang="nb-NO" dirty="0" err="1"/>
              <a:t>characteristics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/>
              <a:t>Environment</a:t>
            </a:r>
            <a:r>
              <a:rPr lang="nb-NO" dirty="0"/>
              <a:t>: The </a:t>
            </a:r>
            <a:r>
              <a:rPr lang="nb-NO" dirty="0" err="1"/>
              <a:t>space</a:t>
            </a:r>
            <a:r>
              <a:rPr lang="nb-NO" dirty="0"/>
              <a:t> or </a:t>
            </a:r>
            <a:r>
              <a:rPr lang="nb-NO" dirty="0" err="1"/>
              <a:t>context</a:t>
            </a:r>
            <a:r>
              <a:rPr lang="nb-NO" dirty="0"/>
              <a:t> in </a:t>
            </a:r>
            <a:r>
              <a:rPr lang="nb-NO" dirty="0" err="1"/>
              <a:t>which</a:t>
            </a:r>
            <a:r>
              <a:rPr lang="nb-NO" dirty="0"/>
              <a:t> agents </a:t>
            </a:r>
            <a:r>
              <a:rPr lang="nb-NO" dirty="0" err="1"/>
              <a:t>operate</a:t>
            </a:r>
            <a:r>
              <a:rPr lang="nb-NO" dirty="0"/>
              <a:t> and </a:t>
            </a:r>
            <a:r>
              <a:rPr lang="nb-NO" dirty="0" err="1"/>
              <a:t>interact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/>
              <a:t>Rules</a:t>
            </a:r>
            <a:r>
              <a:rPr lang="nb-NO" dirty="0"/>
              <a:t>: The </a:t>
            </a:r>
            <a:r>
              <a:rPr lang="nb-NO" dirty="0" err="1"/>
              <a:t>set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instructions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govern</a:t>
            </a:r>
            <a:r>
              <a:rPr lang="nb-NO" dirty="0"/>
              <a:t> agent </a:t>
            </a:r>
            <a:r>
              <a:rPr lang="nb-NO" dirty="0" err="1"/>
              <a:t>behavior</a:t>
            </a:r>
            <a:r>
              <a:rPr lang="nb-NO" dirty="0"/>
              <a:t> and </a:t>
            </a:r>
            <a:r>
              <a:rPr lang="nb-NO" dirty="0" err="1"/>
              <a:t>interactions</a:t>
            </a:r>
            <a:r>
              <a:rPr lang="nb-NO" dirty="0"/>
              <a:t>.</a:t>
            </a:r>
          </a:p>
          <a:p>
            <a:endParaRPr lang="en-GB" dirty="0"/>
          </a:p>
        </p:txBody>
      </p:sp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B5639DD8-DF67-0097-AD22-959003F71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2400" y="2227176"/>
            <a:ext cx="3420000" cy="291632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nb-NO" b="1" dirty="0"/>
              <a:t>Benefits:</a:t>
            </a:r>
            <a:endParaRPr lang="nb-NO" dirty="0"/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Flexibility</a:t>
            </a:r>
            <a:r>
              <a:rPr lang="nb-NO" dirty="0"/>
              <a:t>: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complex</a:t>
            </a:r>
            <a:r>
              <a:rPr lang="nb-NO" dirty="0"/>
              <a:t> systems </a:t>
            </a:r>
            <a:r>
              <a:rPr lang="nb-NO" dirty="0" err="1"/>
              <a:t>with</a:t>
            </a:r>
            <a:r>
              <a:rPr lang="nb-NO" dirty="0"/>
              <a:t> diverse and adaptive agents.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Realism</a:t>
            </a:r>
            <a:r>
              <a:rPr lang="nb-NO" dirty="0"/>
              <a:t>: </a:t>
            </a:r>
            <a:r>
              <a:rPr lang="nb-NO" dirty="0" err="1"/>
              <a:t>Captures</a:t>
            </a:r>
            <a:r>
              <a:rPr lang="nb-NO" dirty="0"/>
              <a:t> </a:t>
            </a:r>
            <a:r>
              <a:rPr lang="nb-NO" dirty="0" err="1"/>
              <a:t>individual</a:t>
            </a:r>
            <a:r>
              <a:rPr lang="nb-NO" dirty="0"/>
              <a:t> </a:t>
            </a:r>
            <a:r>
              <a:rPr lang="nb-NO" dirty="0" err="1"/>
              <a:t>variability</a:t>
            </a:r>
            <a:r>
              <a:rPr lang="nb-NO" dirty="0"/>
              <a:t> and </a:t>
            </a:r>
            <a:r>
              <a:rPr lang="nb-NO" dirty="0" err="1"/>
              <a:t>local</a:t>
            </a:r>
            <a:r>
              <a:rPr lang="nb-NO" dirty="0"/>
              <a:t> </a:t>
            </a:r>
            <a:r>
              <a:rPr lang="nb-NO" dirty="0" err="1"/>
              <a:t>interactions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Emergent</a:t>
            </a:r>
            <a:r>
              <a:rPr lang="nb-NO" b="1" dirty="0"/>
              <a:t> </a:t>
            </a:r>
            <a:r>
              <a:rPr lang="nb-NO" b="1" dirty="0" err="1"/>
              <a:t>Behavior</a:t>
            </a:r>
            <a:r>
              <a:rPr lang="nb-NO" dirty="0"/>
              <a:t>: </a:t>
            </a:r>
            <a:r>
              <a:rPr lang="nb-NO" dirty="0" err="1"/>
              <a:t>Can</a:t>
            </a:r>
            <a:r>
              <a:rPr lang="nb-NO" dirty="0"/>
              <a:t> reveal </a:t>
            </a:r>
            <a:r>
              <a:rPr lang="nb-NO" dirty="0" err="1"/>
              <a:t>unexpected</a:t>
            </a:r>
            <a:r>
              <a:rPr lang="nb-NO" dirty="0"/>
              <a:t> </a:t>
            </a:r>
            <a:r>
              <a:rPr lang="nb-NO" dirty="0" err="1"/>
              <a:t>patterns</a:t>
            </a:r>
            <a:r>
              <a:rPr lang="nb-NO" dirty="0"/>
              <a:t> and </a:t>
            </a:r>
            <a:r>
              <a:rPr lang="nb-NO" dirty="0" err="1"/>
              <a:t>dynamics</a:t>
            </a:r>
            <a:r>
              <a:rPr lang="nb-NO" dirty="0"/>
              <a:t> </a:t>
            </a:r>
            <a:r>
              <a:rPr lang="nb-NO" dirty="0" err="1"/>
              <a:t>arising</a:t>
            </a:r>
            <a:r>
              <a:rPr lang="nb-NO" dirty="0"/>
              <a:t> from simple </a:t>
            </a:r>
            <a:r>
              <a:rPr lang="nb-NO" dirty="0" err="1"/>
              <a:t>rules</a:t>
            </a:r>
            <a:r>
              <a:rPr lang="nb-NO" dirty="0"/>
              <a:t>.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b="1" dirty="0"/>
              <a:t>Challenges:</a:t>
            </a:r>
            <a:endParaRPr lang="nb-NO" dirty="0"/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Computational</a:t>
            </a:r>
            <a:r>
              <a:rPr lang="nb-NO" b="1" dirty="0"/>
              <a:t> </a:t>
            </a:r>
            <a:r>
              <a:rPr lang="nb-NO" b="1" dirty="0" err="1"/>
              <a:t>Intensity</a:t>
            </a:r>
            <a:r>
              <a:rPr lang="nb-NO" dirty="0"/>
              <a:t>: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resource</a:t>
            </a:r>
            <a:r>
              <a:rPr lang="nb-NO" dirty="0"/>
              <a:t>-intensive, </a:t>
            </a:r>
            <a:r>
              <a:rPr lang="nb-NO" dirty="0" err="1"/>
              <a:t>especially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large</a:t>
            </a:r>
            <a:r>
              <a:rPr lang="nb-NO" dirty="0"/>
              <a:t> </a:t>
            </a:r>
            <a:r>
              <a:rPr lang="nb-NO" dirty="0" err="1"/>
              <a:t>numbers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agents.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/>
              <a:t>Data </a:t>
            </a:r>
            <a:r>
              <a:rPr lang="nb-NO" b="1" dirty="0" err="1"/>
              <a:t>Requirements</a:t>
            </a:r>
            <a:r>
              <a:rPr lang="nb-NO" dirty="0"/>
              <a:t>: </a:t>
            </a:r>
            <a:r>
              <a:rPr lang="nb-NO" dirty="0" err="1"/>
              <a:t>Requires</a:t>
            </a:r>
            <a:r>
              <a:rPr lang="nb-NO" dirty="0"/>
              <a:t> </a:t>
            </a:r>
            <a:r>
              <a:rPr lang="nb-NO" dirty="0" err="1"/>
              <a:t>detailed</a:t>
            </a:r>
            <a:r>
              <a:rPr lang="nb-NO" dirty="0"/>
              <a:t> data to </a:t>
            </a:r>
            <a:r>
              <a:rPr lang="nb-NO" dirty="0" err="1"/>
              <a:t>accurately</a:t>
            </a:r>
            <a:r>
              <a:rPr lang="nb-NO" dirty="0"/>
              <a:t> </a:t>
            </a:r>
            <a:r>
              <a:rPr lang="nb-NO" dirty="0" err="1"/>
              <a:t>represent</a:t>
            </a:r>
            <a:r>
              <a:rPr lang="nb-NO" dirty="0"/>
              <a:t> agents and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interactions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Validation</a:t>
            </a:r>
            <a:r>
              <a:rPr lang="nb-NO" dirty="0"/>
              <a:t>: </a:t>
            </a:r>
            <a:r>
              <a:rPr lang="nb-NO" dirty="0" err="1"/>
              <a:t>Difficult</a:t>
            </a:r>
            <a:r>
              <a:rPr lang="nb-NO" dirty="0"/>
              <a:t> to </a:t>
            </a:r>
            <a:r>
              <a:rPr lang="nb-NO" dirty="0" err="1"/>
              <a:t>validate</a:t>
            </a:r>
            <a:r>
              <a:rPr lang="nb-NO" dirty="0"/>
              <a:t> due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complexity</a:t>
            </a:r>
            <a:r>
              <a:rPr lang="nb-NO" dirty="0"/>
              <a:t> and </a:t>
            </a:r>
            <a:r>
              <a:rPr lang="nb-NO" dirty="0" err="1"/>
              <a:t>emergent</a:t>
            </a:r>
            <a:r>
              <a:rPr lang="nb-NO" dirty="0"/>
              <a:t> nature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.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B72FCAA-DDBE-8897-5490-B9666B887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51D5DC64-76CC-4D37-6EEE-65651C13F571}"/>
              </a:ext>
            </a:extLst>
          </p:cNvPr>
          <p:cNvSpPr txBox="1"/>
          <p:nvPr/>
        </p:nvSpPr>
        <p:spPr>
          <a:xfrm>
            <a:off x="865848" y="1304223"/>
            <a:ext cx="7306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Computational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simulate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actions</a:t>
            </a:r>
            <a:r>
              <a:rPr lang="nb-NO" dirty="0"/>
              <a:t> and </a:t>
            </a:r>
            <a:r>
              <a:rPr lang="nb-NO" dirty="0" err="1"/>
              <a:t>interactions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autonomous</a:t>
            </a:r>
            <a:r>
              <a:rPr lang="nb-NO" dirty="0"/>
              <a:t> agents to </a:t>
            </a:r>
            <a:r>
              <a:rPr lang="nb-NO" dirty="0" err="1"/>
              <a:t>assess</a:t>
            </a:r>
            <a:r>
              <a:rPr lang="nb-NO" dirty="0"/>
              <a:t>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effects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system as a </a:t>
            </a:r>
            <a:r>
              <a:rPr lang="nb-NO" dirty="0" err="1"/>
              <a:t>whole</a:t>
            </a:r>
            <a:r>
              <a:rPr lang="nb-NO" dirty="0"/>
              <a:t>. </a:t>
            </a:r>
            <a:r>
              <a:rPr lang="nb-NO" dirty="0" err="1"/>
              <a:t>Bottom</a:t>
            </a:r>
            <a:r>
              <a:rPr lang="nb-NO" dirty="0"/>
              <a:t>-up </a:t>
            </a:r>
            <a:r>
              <a:rPr lang="nb-NO" dirty="0" err="1"/>
              <a:t>modelling</a:t>
            </a:r>
            <a:r>
              <a:rPr lang="nb-NO" dirty="0"/>
              <a:t>.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3B847D95-4CCF-CCE7-8013-2DC8D58FE6C7}"/>
              </a:ext>
            </a:extLst>
          </p:cNvPr>
          <p:cNvSpPr txBox="1"/>
          <p:nvPr/>
        </p:nvSpPr>
        <p:spPr>
          <a:xfrm>
            <a:off x="1187624" y="4829675"/>
            <a:ext cx="4751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hlinkClick r:id="rId2"/>
              </a:rPr>
              <a:t>Example Schelling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818974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C487EB-1566-809F-499E-9E9D9B27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Compartments models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FA9F13F-F39E-12AF-53B5-333DE4FBC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0479" y="1840960"/>
            <a:ext cx="3405064" cy="291632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nb-NO" b="1" dirty="0"/>
              <a:t>Key </a:t>
            </a:r>
            <a:r>
              <a:rPr lang="nb-NO" b="1" dirty="0" err="1"/>
              <a:t>Characteristics</a:t>
            </a:r>
            <a:r>
              <a:rPr lang="nb-NO" b="1" dirty="0"/>
              <a:t>:</a:t>
            </a:r>
            <a:endParaRPr lang="nb-NO" dirty="0"/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Compartments</a:t>
            </a:r>
            <a:r>
              <a:rPr lang="nb-NO" dirty="0"/>
              <a:t>: Groups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individuals</a:t>
            </a:r>
            <a:r>
              <a:rPr lang="nb-NO" dirty="0"/>
              <a:t> </a:t>
            </a:r>
            <a:r>
              <a:rPr lang="nb-NO" dirty="0" err="1"/>
              <a:t>categorized</a:t>
            </a:r>
            <a:r>
              <a:rPr lang="nb-NO" dirty="0"/>
              <a:t> by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disease</a:t>
            </a:r>
            <a:r>
              <a:rPr lang="nb-NO" dirty="0"/>
              <a:t> status (e.g., susceptible, </a:t>
            </a:r>
            <a:r>
              <a:rPr lang="nb-NO" dirty="0" err="1"/>
              <a:t>infected</a:t>
            </a:r>
            <a:r>
              <a:rPr lang="nb-NO" dirty="0"/>
              <a:t>, </a:t>
            </a:r>
            <a:r>
              <a:rPr lang="nb-NO" dirty="0" err="1"/>
              <a:t>recovered</a:t>
            </a:r>
            <a:r>
              <a:rPr lang="nb-NO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Transitions</a:t>
            </a:r>
            <a:r>
              <a:rPr lang="nb-NO" dirty="0"/>
              <a:t>: </a:t>
            </a:r>
            <a:r>
              <a:rPr lang="nb-NO" dirty="0" err="1"/>
              <a:t>Movement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individuals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compartments</a:t>
            </a:r>
            <a:r>
              <a:rPr lang="nb-NO" dirty="0"/>
              <a:t>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rates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infection</a:t>
            </a:r>
            <a:r>
              <a:rPr lang="nb-NO" dirty="0"/>
              <a:t>, </a:t>
            </a:r>
            <a:r>
              <a:rPr lang="nb-NO" dirty="0" err="1"/>
              <a:t>recovery</a:t>
            </a:r>
            <a:r>
              <a:rPr lang="nb-NO" dirty="0"/>
              <a:t>, and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factors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Deterministic</a:t>
            </a:r>
            <a:r>
              <a:rPr lang="nb-NO" dirty="0"/>
              <a:t>: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differential</a:t>
            </a:r>
            <a:r>
              <a:rPr lang="nb-NO" dirty="0"/>
              <a:t> </a:t>
            </a:r>
            <a:r>
              <a:rPr lang="nb-NO" dirty="0" err="1"/>
              <a:t>equations</a:t>
            </a:r>
            <a:r>
              <a:rPr lang="nb-NO" dirty="0"/>
              <a:t> to </a:t>
            </a:r>
            <a:r>
              <a:rPr lang="nb-NO" dirty="0" err="1"/>
              <a:t>describe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rate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change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compartments</a:t>
            </a:r>
            <a:r>
              <a:rPr lang="nb-NO" dirty="0"/>
              <a:t>.</a:t>
            </a:r>
          </a:p>
          <a:p>
            <a:pPr marL="0" indent="0">
              <a:buNone/>
            </a:pPr>
            <a:r>
              <a:rPr lang="nb-NO" b="1" dirty="0" err="1"/>
              <a:t>Common</a:t>
            </a:r>
            <a:r>
              <a:rPr lang="nb-NO" b="1" dirty="0"/>
              <a:t> Types </a:t>
            </a:r>
            <a:r>
              <a:rPr lang="nb-NO" b="1" dirty="0" err="1"/>
              <a:t>of</a:t>
            </a:r>
            <a:r>
              <a:rPr lang="nb-NO" b="1" dirty="0"/>
              <a:t> </a:t>
            </a:r>
            <a:r>
              <a:rPr lang="nb-NO" b="1" dirty="0" err="1"/>
              <a:t>Compartment</a:t>
            </a:r>
            <a:r>
              <a:rPr lang="nb-NO" b="1" dirty="0"/>
              <a:t> Models:</a:t>
            </a:r>
            <a:endParaRPr lang="nb-NO" dirty="0"/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/>
              <a:t>SIR Model</a:t>
            </a:r>
            <a:r>
              <a:rPr lang="nb-NO" dirty="0"/>
              <a:t>: Divides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population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Susceptible (S), </a:t>
            </a:r>
            <a:r>
              <a:rPr lang="nb-NO" dirty="0" err="1"/>
              <a:t>Infected</a:t>
            </a:r>
            <a:r>
              <a:rPr lang="nb-NO" dirty="0"/>
              <a:t> (I), and </a:t>
            </a:r>
            <a:r>
              <a:rPr lang="nb-NO" dirty="0" err="1"/>
              <a:t>Recovered</a:t>
            </a:r>
            <a:r>
              <a:rPr lang="nb-NO" dirty="0"/>
              <a:t> ® </a:t>
            </a:r>
            <a:r>
              <a:rPr lang="nb-NO" dirty="0" err="1"/>
              <a:t>compartments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/>
              <a:t>SEIR Model</a:t>
            </a:r>
            <a:r>
              <a:rPr lang="nb-NO" dirty="0"/>
              <a:t>: </a:t>
            </a:r>
            <a:r>
              <a:rPr lang="nb-NO" dirty="0" err="1"/>
              <a:t>Adds</a:t>
            </a:r>
            <a:r>
              <a:rPr lang="nb-NO" dirty="0"/>
              <a:t> an </a:t>
            </a:r>
            <a:r>
              <a:rPr lang="nb-NO" dirty="0" err="1"/>
              <a:t>Exposed</a:t>
            </a:r>
            <a:r>
              <a:rPr lang="nb-NO" dirty="0"/>
              <a:t> (E) </a:t>
            </a:r>
            <a:r>
              <a:rPr lang="nb-NO" dirty="0" err="1"/>
              <a:t>compartment</a:t>
            </a:r>
            <a:r>
              <a:rPr lang="nb-NO" dirty="0"/>
              <a:t> for </a:t>
            </a:r>
            <a:r>
              <a:rPr lang="nb-NO" dirty="0" err="1"/>
              <a:t>individuals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infected</a:t>
            </a:r>
            <a:r>
              <a:rPr lang="nb-NO" dirty="0"/>
              <a:t> </a:t>
            </a:r>
            <a:r>
              <a:rPr lang="nb-NO" dirty="0" err="1"/>
              <a:t>but</a:t>
            </a:r>
            <a:r>
              <a:rPr lang="nb-NO" dirty="0"/>
              <a:t> not </a:t>
            </a:r>
            <a:r>
              <a:rPr lang="nb-NO" dirty="0" err="1"/>
              <a:t>yet</a:t>
            </a:r>
            <a:r>
              <a:rPr lang="nb-NO" dirty="0"/>
              <a:t> </a:t>
            </a:r>
            <a:r>
              <a:rPr lang="nb-NO" dirty="0" err="1"/>
              <a:t>infectious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/>
              <a:t>SIS Model</a:t>
            </a:r>
            <a:r>
              <a:rPr lang="nb-NO" dirty="0"/>
              <a:t>: </a:t>
            </a:r>
            <a:r>
              <a:rPr lang="nb-NO" dirty="0" err="1"/>
              <a:t>Individuals</a:t>
            </a:r>
            <a:r>
              <a:rPr lang="nb-NO" dirty="0"/>
              <a:t> </a:t>
            </a:r>
            <a:r>
              <a:rPr lang="nb-NO" dirty="0" err="1"/>
              <a:t>move</a:t>
            </a:r>
            <a:r>
              <a:rPr lang="nb-NO" dirty="0"/>
              <a:t> from Susceptible (S) to </a:t>
            </a:r>
            <a:r>
              <a:rPr lang="nb-NO" dirty="0" err="1"/>
              <a:t>Infected</a:t>
            </a:r>
            <a:r>
              <a:rPr lang="nb-NO" dirty="0"/>
              <a:t> (I) and back to Susceptible (S) </a:t>
            </a:r>
            <a:r>
              <a:rPr lang="nb-NO" dirty="0" err="1"/>
              <a:t>after</a:t>
            </a:r>
            <a:r>
              <a:rPr lang="nb-NO" dirty="0"/>
              <a:t> </a:t>
            </a:r>
            <a:r>
              <a:rPr lang="nb-NO" dirty="0" err="1"/>
              <a:t>recovery</a:t>
            </a:r>
            <a:r>
              <a:rPr lang="nb-NO" dirty="0"/>
              <a:t> </a:t>
            </a:r>
            <a:r>
              <a:rPr lang="nb-NO" dirty="0" err="1"/>
              <a:t>without</a:t>
            </a:r>
            <a:r>
              <a:rPr lang="nb-NO" dirty="0"/>
              <a:t> </a:t>
            </a:r>
            <a:r>
              <a:rPr lang="nb-NO" dirty="0" err="1"/>
              <a:t>immunity</a:t>
            </a:r>
            <a:r>
              <a:rPr lang="nb-NO" dirty="0"/>
              <a:t>.</a:t>
            </a:r>
          </a:p>
          <a:p>
            <a:pPr marL="0" indent="0">
              <a:buNone/>
            </a:pPr>
            <a:r>
              <a:rPr lang="nb-NO" b="1" dirty="0"/>
              <a:t>Components:</a:t>
            </a:r>
            <a:endParaRPr lang="nb-NO" dirty="0"/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/>
              <a:t>Susceptible (S)</a:t>
            </a:r>
            <a:r>
              <a:rPr lang="nb-NO" dirty="0"/>
              <a:t>: </a:t>
            </a:r>
            <a:r>
              <a:rPr lang="nb-NO" dirty="0" err="1"/>
              <a:t>Individuals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contract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disease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Infected</a:t>
            </a:r>
            <a:r>
              <a:rPr lang="nb-NO" b="1" dirty="0"/>
              <a:t> (I)</a:t>
            </a:r>
            <a:r>
              <a:rPr lang="nb-NO" dirty="0"/>
              <a:t>: </a:t>
            </a:r>
            <a:r>
              <a:rPr lang="nb-NO" dirty="0" err="1"/>
              <a:t>Individuals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have </a:t>
            </a:r>
            <a:r>
              <a:rPr lang="nb-NO" dirty="0" err="1"/>
              <a:t>contracted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disease</a:t>
            </a:r>
            <a:r>
              <a:rPr lang="nb-NO" dirty="0"/>
              <a:t> and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transmit</a:t>
            </a:r>
            <a:r>
              <a:rPr lang="nb-NO" dirty="0"/>
              <a:t>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Recovered</a:t>
            </a:r>
            <a:r>
              <a:rPr lang="nb-NO" b="1" dirty="0"/>
              <a:t> (R)</a:t>
            </a:r>
            <a:r>
              <a:rPr lang="nb-NO" dirty="0"/>
              <a:t>: </a:t>
            </a:r>
            <a:r>
              <a:rPr lang="nb-NO" dirty="0" err="1"/>
              <a:t>Individuals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have </a:t>
            </a:r>
            <a:r>
              <a:rPr lang="nb-NO" dirty="0" err="1"/>
              <a:t>recovered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disease</a:t>
            </a:r>
            <a:r>
              <a:rPr lang="nb-NO" dirty="0"/>
              <a:t> and </a:t>
            </a:r>
            <a:r>
              <a:rPr lang="nb-NO" dirty="0" err="1"/>
              <a:t>are</a:t>
            </a:r>
            <a:r>
              <a:rPr lang="nb-NO" dirty="0"/>
              <a:t> immune.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Exposed</a:t>
            </a:r>
            <a:r>
              <a:rPr lang="nb-NO" b="1" dirty="0"/>
              <a:t> (E)</a:t>
            </a:r>
            <a:r>
              <a:rPr lang="nb-NO" dirty="0"/>
              <a:t>: </a:t>
            </a:r>
            <a:r>
              <a:rPr lang="nb-NO" dirty="0" err="1"/>
              <a:t>Individuals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infected</a:t>
            </a:r>
            <a:r>
              <a:rPr lang="nb-NO" dirty="0"/>
              <a:t> </a:t>
            </a:r>
            <a:r>
              <a:rPr lang="nb-NO" dirty="0" err="1"/>
              <a:t>but</a:t>
            </a:r>
            <a:r>
              <a:rPr lang="nb-NO" dirty="0"/>
              <a:t> not </a:t>
            </a:r>
            <a:r>
              <a:rPr lang="nb-NO" dirty="0" err="1"/>
              <a:t>yet</a:t>
            </a:r>
            <a:r>
              <a:rPr lang="nb-NO" dirty="0"/>
              <a:t> </a:t>
            </a:r>
            <a:r>
              <a:rPr lang="nb-NO" dirty="0" err="1"/>
              <a:t>infectious</a:t>
            </a:r>
            <a:r>
              <a:rPr lang="nb-NO" dirty="0"/>
              <a:t> (in SEIR </a:t>
            </a:r>
            <a:r>
              <a:rPr lang="nb-NO" dirty="0" err="1"/>
              <a:t>models</a:t>
            </a:r>
            <a:r>
              <a:rPr lang="nb-NO" dirty="0"/>
              <a:t>).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C6F4CC97-1FF3-B87F-DB0B-141DF8F8D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1983" y="1897222"/>
            <a:ext cx="3420000" cy="230425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nb-NO" b="1" dirty="0"/>
              <a:t>Benefits:</a:t>
            </a:r>
            <a:endParaRPr lang="nb-NO" dirty="0"/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Simplicity</a:t>
            </a:r>
            <a:r>
              <a:rPr lang="nb-NO" dirty="0"/>
              <a:t>: </a:t>
            </a:r>
            <a:r>
              <a:rPr lang="nb-NO" dirty="0" err="1"/>
              <a:t>Provides</a:t>
            </a:r>
            <a:r>
              <a:rPr lang="nb-NO" dirty="0"/>
              <a:t> a </a:t>
            </a:r>
            <a:r>
              <a:rPr lang="nb-NO" dirty="0" err="1"/>
              <a:t>clear</a:t>
            </a:r>
            <a:r>
              <a:rPr lang="nb-NO" dirty="0"/>
              <a:t> and </a:t>
            </a:r>
            <a:r>
              <a:rPr lang="nb-NO" dirty="0" err="1"/>
              <a:t>structured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 to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disease</a:t>
            </a:r>
            <a:r>
              <a:rPr lang="nb-NO" dirty="0"/>
              <a:t> </a:t>
            </a:r>
            <a:r>
              <a:rPr lang="nb-NO" dirty="0" err="1"/>
              <a:t>dynamics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Predictive</a:t>
            </a:r>
            <a:r>
              <a:rPr lang="nb-NO" b="1" dirty="0"/>
              <a:t> Power</a:t>
            </a:r>
            <a:r>
              <a:rPr lang="nb-NO" dirty="0"/>
              <a:t>: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forecast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course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an </a:t>
            </a:r>
            <a:r>
              <a:rPr lang="nb-NO" dirty="0" err="1"/>
              <a:t>epidemic</a:t>
            </a:r>
            <a:r>
              <a:rPr lang="nb-NO" dirty="0"/>
              <a:t>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impact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interventions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Flexibility</a:t>
            </a:r>
            <a:r>
              <a:rPr lang="nb-NO" dirty="0"/>
              <a:t>: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adapted</a:t>
            </a:r>
            <a:r>
              <a:rPr lang="nb-NO" dirty="0"/>
              <a:t> to different </a:t>
            </a:r>
            <a:r>
              <a:rPr lang="nb-NO" dirty="0" err="1"/>
              <a:t>diseases</a:t>
            </a:r>
            <a:r>
              <a:rPr lang="nb-NO" dirty="0"/>
              <a:t> and scenarios.</a:t>
            </a:r>
          </a:p>
          <a:p>
            <a:pPr marL="0" indent="0">
              <a:buNone/>
            </a:pPr>
            <a:r>
              <a:rPr lang="nb-NO" b="1" dirty="0"/>
              <a:t>Challenges:</a:t>
            </a:r>
            <a:endParaRPr lang="nb-NO" dirty="0"/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Assumptions</a:t>
            </a:r>
            <a:r>
              <a:rPr lang="nb-NO" dirty="0"/>
              <a:t>: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rely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simplifying</a:t>
            </a:r>
            <a:r>
              <a:rPr lang="nb-NO" dirty="0"/>
              <a:t> </a:t>
            </a:r>
            <a:r>
              <a:rPr lang="nb-NO" dirty="0" err="1"/>
              <a:t>assumptions</a:t>
            </a:r>
            <a:r>
              <a:rPr lang="nb-NO" dirty="0"/>
              <a:t> (e.g., </a:t>
            </a:r>
            <a:r>
              <a:rPr lang="nb-NO" dirty="0" err="1"/>
              <a:t>homogeneous</a:t>
            </a:r>
            <a:r>
              <a:rPr lang="nb-NO" dirty="0"/>
              <a:t> </a:t>
            </a:r>
            <a:r>
              <a:rPr lang="nb-NO" dirty="0" err="1"/>
              <a:t>mixing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population</a:t>
            </a:r>
            <a:r>
              <a:rPr lang="nb-NO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/>
              <a:t>Data </a:t>
            </a:r>
            <a:r>
              <a:rPr lang="nb-NO" b="1" dirty="0" err="1"/>
              <a:t>Requirements</a:t>
            </a:r>
            <a:r>
              <a:rPr lang="nb-NO" dirty="0"/>
              <a:t>: </a:t>
            </a:r>
            <a:r>
              <a:rPr lang="nb-NO" dirty="0" err="1"/>
              <a:t>Requires</a:t>
            </a:r>
            <a:r>
              <a:rPr lang="nb-NO" dirty="0"/>
              <a:t> </a:t>
            </a:r>
            <a:r>
              <a:rPr lang="nb-NO" dirty="0" err="1"/>
              <a:t>accurate</a:t>
            </a:r>
            <a:r>
              <a:rPr lang="nb-NO" dirty="0"/>
              <a:t> data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disease</a:t>
            </a:r>
            <a:r>
              <a:rPr lang="nb-NO" dirty="0"/>
              <a:t> </a:t>
            </a:r>
            <a:r>
              <a:rPr lang="nb-NO" dirty="0" err="1"/>
              <a:t>transmission</a:t>
            </a:r>
            <a:r>
              <a:rPr lang="nb-NO" dirty="0"/>
              <a:t> rates and </a:t>
            </a:r>
            <a:r>
              <a:rPr lang="nb-NO" dirty="0" err="1"/>
              <a:t>population</a:t>
            </a:r>
            <a:r>
              <a:rPr lang="nb-NO" dirty="0"/>
              <a:t> </a:t>
            </a:r>
            <a:r>
              <a:rPr lang="nb-NO" dirty="0" err="1"/>
              <a:t>characteristics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Complexity</a:t>
            </a:r>
            <a:r>
              <a:rPr lang="nb-NO" dirty="0"/>
              <a:t>: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become</a:t>
            </a:r>
            <a:r>
              <a:rPr lang="nb-NO" dirty="0"/>
              <a:t> </a:t>
            </a:r>
            <a:r>
              <a:rPr lang="nb-NO" dirty="0" err="1"/>
              <a:t>complex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incorporating</a:t>
            </a:r>
            <a:r>
              <a:rPr lang="nb-NO" dirty="0"/>
              <a:t> multiple </a:t>
            </a:r>
            <a:r>
              <a:rPr lang="nb-NO" dirty="0" err="1"/>
              <a:t>compartments</a:t>
            </a:r>
            <a:r>
              <a:rPr lang="nb-NO" dirty="0"/>
              <a:t> and </a:t>
            </a:r>
            <a:r>
              <a:rPr lang="nb-NO" dirty="0" err="1"/>
              <a:t>factors</a:t>
            </a:r>
            <a:r>
              <a:rPr lang="nb-NO" dirty="0"/>
              <a:t>.</a:t>
            </a:r>
          </a:p>
          <a:p>
            <a:pPr marL="0" indent="0">
              <a:buNone/>
            </a:pPr>
            <a:r>
              <a:rPr lang="nb-NO" b="1" dirty="0" err="1"/>
              <a:t>Examples</a:t>
            </a:r>
            <a:r>
              <a:rPr lang="nb-NO" b="1" dirty="0"/>
              <a:t>:</a:t>
            </a:r>
            <a:endParaRPr lang="nb-NO" dirty="0"/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/>
              <a:t>COVID-19</a:t>
            </a:r>
            <a:r>
              <a:rPr lang="nb-NO" dirty="0"/>
              <a:t>: </a:t>
            </a:r>
            <a:r>
              <a:rPr lang="nb-NO" dirty="0" err="1"/>
              <a:t>Modeling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spread</a:t>
            </a:r>
            <a:r>
              <a:rPr lang="nb-NO" dirty="0"/>
              <a:t> and </a:t>
            </a:r>
            <a:r>
              <a:rPr lang="nb-NO" dirty="0" err="1"/>
              <a:t>impact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virus, </a:t>
            </a:r>
            <a:r>
              <a:rPr lang="nb-NO" dirty="0" err="1"/>
              <a:t>evaluating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effectiveness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social</a:t>
            </a:r>
            <a:r>
              <a:rPr lang="nb-NO" dirty="0"/>
              <a:t> </a:t>
            </a:r>
            <a:r>
              <a:rPr lang="nb-NO" dirty="0" err="1"/>
              <a:t>distancing</a:t>
            </a:r>
            <a:r>
              <a:rPr lang="nb-NO" dirty="0"/>
              <a:t> and </a:t>
            </a:r>
            <a:r>
              <a:rPr lang="nb-NO" dirty="0" err="1"/>
              <a:t>vaccination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Influenza</a:t>
            </a:r>
            <a:r>
              <a:rPr lang="nb-NO" dirty="0"/>
              <a:t>: </a:t>
            </a:r>
            <a:r>
              <a:rPr lang="nb-NO" dirty="0" err="1"/>
              <a:t>Predicting</a:t>
            </a:r>
            <a:r>
              <a:rPr lang="nb-NO" dirty="0"/>
              <a:t> </a:t>
            </a:r>
            <a:r>
              <a:rPr lang="nb-NO" dirty="0" err="1"/>
              <a:t>seasonal</a:t>
            </a:r>
            <a:r>
              <a:rPr lang="nb-NO" dirty="0"/>
              <a:t> flu </a:t>
            </a:r>
            <a:r>
              <a:rPr lang="nb-NO" dirty="0" err="1"/>
              <a:t>outbreaks</a:t>
            </a:r>
            <a:r>
              <a:rPr lang="nb-NO" dirty="0"/>
              <a:t>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impact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vaccination</a:t>
            </a:r>
            <a:r>
              <a:rPr lang="nb-NO" dirty="0"/>
              <a:t> </a:t>
            </a:r>
            <a:r>
              <a:rPr lang="nb-NO" dirty="0" err="1"/>
              <a:t>campaigns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Measles</a:t>
            </a:r>
            <a:r>
              <a:rPr lang="nb-NO" dirty="0"/>
              <a:t>: </a:t>
            </a:r>
            <a:r>
              <a:rPr lang="nb-NO" dirty="0" err="1"/>
              <a:t>Understanding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dynamics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measles</a:t>
            </a:r>
            <a:r>
              <a:rPr lang="nb-NO" dirty="0"/>
              <a:t> </a:t>
            </a:r>
            <a:r>
              <a:rPr lang="nb-NO" dirty="0" err="1"/>
              <a:t>transmission</a:t>
            </a:r>
            <a:r>
              <a:rPr lang="nb-NO" dirty="0"/>
              <a:t>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effects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vaccination</a:t>
            </a:r>
            <a:r>
              <a:rPr lang="nb-NO" dirty="0"/>
              <a:t> programs.</a:t>
            </a:r>
          </a:p>
          <a:p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E192AEF2-7F2E-052E-0110-E52802E86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9BD998E0-1A3F-C526-F3B0-586515C7D3F8}"/>
              </a:ext>
            </a:extLst>
          </p:cNvPr>
          <p:cNvSpPr txBox="1"/>
          <p:nvPr/>
        </p:nvSpPr>
        <p:spPr>
          <a:xfrm>
            <a:off x="899593" y="1293932"/>
            <a:ext cx="74888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Mathematical </a:t>
            </a:r>
            <a:r>
              <a:rPr lang="nb-NO" sz="1400" dirty="0" err="1"/>
              <a:t>models</a:t>
            </a:r>
            <a:r>
              <a:rPr lang="nb-NO" sz="1400" dirty="0"/>
              <a:t> used to </a:t>
            </a:r>
            <a:r>
              <a:rPr lang="nb-NO" sz="1400" dirty="0" err="1"/>
              <a:t>simplify</a:t>
            </a:r>
            <a:r>
              <a:rPr lang="nb-NO" sz="1400" dirty="0"/>
              <a:t> </a:t>
            </a:r>
            <a:r>
              <a:rPr lang="nb-NO" sz="1400" dirty="0" err="1"/>
              <a:t>the</a:t>
            </a:r>
            <a:r>
              <a:rPr lang="nb-NO" sz="1400" dirty="0"/>
              <a:t> </a:t>
            </a:r>
            <a:r>
              <a:rPr lang="nb-NO" sz="1400" dirty="0" err="1"/>
              <a:t>mathematical</a:t>
            </a:r>
            <a:r>
              <a:rPr lang="nb-NO" sz="1400" dirty="0"/>
              <a:t> </a:t>
            </a:r>
            <a:r>
              <a:rPr lang="nb-NO" sz="1400" dirty="0" err="1"/>
              <a:t>modeling</a:t>
            </a:r>
            <a:r>
              <a:rPr lang="nb-NO" sz="1400" dirty="0"/>
              <a:t> </a:t>
            </a:r>
            <a:r>
              <a:rPr lang="nb-NO" sz="1400" dirty="0" err="1"/>
              <a:t>of</a:t>
            </a:r>
            <a:r>
              <a:rPr lang="nb-NO" sz="1400" dirty="0"/>
              <a:t> </a:t>
            </a:r>
            <a:r>
              <a:rPr lang="nb-NO" sz="1400" dirty="0" err="1"/>
              <a:t>infectious</a:t>
            </a:r>
            <a:r>
              <a:rPr lang="nb-NO" sz="1400" dirty="0"/>
              <a:t> </a:t>
            </a:r>
            <a:r>
              <a:rPr lang="nb-NO" sz="1400" dirty="0" err="1"/>
              <a:t>diseases</a:t>
            </a:r>
            <a:r>
              <a:rPr lang="nb-NO" sz="1400" dirty="0"/>
              <a:t> by </a:t>
            </a:r>
            <a:r>
              <a:rPr lang="nb-NO" sz="1400" dirty="0" err="1"/>
              <a:t>dividing</a:t>
            </a:r>
            <a:r>
              <a:rPr lang="nb-NO" sz="1400" dirty="0"/>
              <a:t> </a:t>
            </a:r>
            <a:r>
              <a:rPr lang="nb-NO" sz="1400" dirty="0" err="1"/>
              <a:t>the</a:t>
            </a:r>
            <a:r>
              <a:rPr lang="nb-NO" sz="1400" dirty="0"/>
              <a:t> </a:t>
            </a:r>
            <a:r>
              <a:rPr lang="nb-NO" sz="1400" dirty="0" err="1"/>
              <a:t>population</a:t>
            </a:r>
            <a:r>
              <a:rPr lang="nb-NO" sz="1400" dirty="0"/>
              <a:t> </a:t>
            </a:r>
            <a:r>
              <a:rPr lang="nb-NO" sz="1400" dirty="0" err="1"/>
              <a:t>into</a:t>
            </a:r>
            <a:r>
              <a:rPr lang="nb-NO" sz="1400" dirty="0"/>
              <a:t> </a:t>
            </a:r>
            <a:r>
              <a:rPr lang="nb-NO" sz="1400" dirty="0" err="1"/>
              <a:t>compartments</a:t>
            </a:r>
            <a:r>
              <a:rPr lang="nb-NO" sz="1400" dirty="0"/>
              <a:t> </a:t>
            </a:r>
            <a:r>
              <a:rPr lang="nb-NO" sz="1400" dirty="0" err="1"/>
              <a:t>based</a:t>
            </a:r>
            <a:r>
              <a:rPr lang="nb-NO" sz="1400" dirty="0"/>
              <a:t> </a:t>
            </a:r>
            <a:r>
              <a:rPr lang="nb-NO" sz="1400" dirty="0" err="1"/>
              <a:t>on</a:t>
            </a:r>
            <a:r>
              <a:rPr lang="nb-NO" sz="1400" dirty="0"/>
              <a:t> </a:t>
            </a:r>
            <a:r>
              <a:rPr lang="nb-NO" sz="1400" dirty="0" err="1"/>
              <a:t>disease</a:t>
            </a:r>
            <a:r>
              <a:rPr lang="nb-NO" sz="1400" dirty="0"/>
              <a:t> status.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9514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0FA06D7-DB4A-CF4D-10E0-AA8077317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537193"/>
            <a:ext cx="7077472" cy="489701"/>
          </a:xfrm>
        </p:spPr>
        <p:txBody>
          <a:bodyPr/>
          <a:lstStyle/>
          <a:p>
            <a:r>
              <a:rPr lang="en-GB" dirty="0"/>
              <a:t>Compartment models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5AA47D-3B11-4320-8356-6BECAA10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7" y="1356973"/>
            <a:ext cx="3296734" cy="281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35BB66C2-D6C2-08D0-F12D-4204652F9CC8}"/>
                  </a:ext>
                </a:extLst>
              </p:cNvPr>
              <p:cNvSpPr txBox="1"/>
              <p:nvPr/>
            </p:nvSpPr>
            <p:spPr>
              <a:xfrm>
                <a:off x="3777547" y="1786626"/>
                <a:ext cx="1884362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nb-NO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nb-NO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sz="21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b-NO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sz="21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nb-NO" sz="2100" dirty="0"/>
              </a:p>
            </p:txBody>
          </p:sp>
        </mc:Choice>
        <mc:Fallback>
          <p:sp>
            <p:nvSpPr>
              <p:cNvPr id="6" name="TekstSylinder 5">
                <a:extLst>
                  <a:ext uri="{FF2B5EF4-FFF2-40B4-BE49-F238E27FC236}">
                    <a16:creationId xmlns:a16="http://schemas.microsoft.com/office/drawing/2014/main" id="{35BB66C2-D6C2-08D0-F12D-4204652F9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547" y="1786626"/>
                <a:ext cx="1884362" cy="323165"/>
              </a:xfrm>
              <a:prstGeom prst="rect">
                <a:avLst/>
              </a:prstGeom>
              <a:blipFill>
                <a:blip r:embed="rId3"/>
                <a:stretch>
                  <a:fillRect l="-1342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Sylinder 6">
            <a:extLst>
              <a:ext uri="{FF2B5EF4-FFF2-40B4-BE49-F238E27FC236}">
                <a16:creationId xmlns:a16="http://schemas.microsoft.com/office/drawing/2014/main" id="{5756268C-862D-3601-4FD4-EF56BD251E3C}"/>
              </a:ext>
            </a:extLst>
          </p:cNvPr>
          <p:cNvSpPr txBox="1"/>
          <p:nvPr/>
        </p:nvSpPr>
        <p:spPr>
          <a:xfrm>
            <a:off x="3456517" y="3704023"/>
            <a:ext cx="4767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Main tasks/use: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/>
              <a:t>Tune the model.&lt;-&gt; Data.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/>
              <a:t>How sensitive is the system? &lt;-&gt; Uncertainties, ensembles.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/>
              <a:t>Can we observe the system? &lt;-&gt; Monitoring, detection.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/>
              <a:t>Is the system controllable? &lt;-&gt; measures,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/>
              <a:t>Scenarios. &lt;-&gt; Decisions under uncertainties, Communication.</a:t>
            </a:r>
          </a:p>
        </p:txBody>
      </p:sp>
      <p:grpSp>
        <p:nvGrpSpPr>
          <p:cNvPr id="27" name="Gruppe 26">
            <a:extLst>
              <a:ext uri="{FF2B5EF4-FFF2-40B4-BE49-F238E27FC236}">
                <a16:creationId xmlns:a16="http://schemas.microsoft.com/office/drawing/2014/main" id="{4DC9B23C-2FF1-D2AD-60E7-BF4B2D98E36D}"/>
              </a:ext>
            </a:extLst>
          </p:cNvPr>
          <p:cNvGrpSpPr/>
          <p:nvPr/>
        </p:nvGrpSpPr>
        <p:grpSpPr>
          <a:xfrm>
            <a:off x="1200151" y="1543050"/>
            <a:ext cx="5735894" cy="2327776"/>
            <a:chOff x="1600200" y="2057400"/>
            <a:chExt cx="7647859" cy="310370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kstSylinder 8">
                  <a:extLst>
                    <a:ext uri="{FF2B5EF4-FFF2-40B4-BE49-F238E27FC236}">
                      <a16:creationId xmlns:a16="http://schemas.microsoft.com/office/drawing/2014/main" id="{558926CD-2862-29A0-8801-76D2EC76B8DF}"/>
                    </a:ext>
                  </a:extLst>
                </p:cNvPr>
                <p:cNvSpPr txBox="1"/>
                <p:nvPr/>
              </p:nvSpPr>
              <p:spPr>
                <a:xfrm>
                  <a:off x="3149339" y="2327072"/>
                  <a:ext cx="6098720" cy="553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nb-NO" sz="2100" dirty="0"/>
                </a:p>
              </p:txBody>
            </p:sp>
          </mc:Choice>
          <mc:Fallback>
            <p:sp>
              <p:nvSpPr>
                <p:cNvPr id="9" name="TekstSylinder 8">
                  <a:extLst>
                    <a:ext uri="{FF2B5EF4-FFF2-40B4-BE49-F238E27FC236}">
                      <a16:creationId xmlns:a16="http://schemas.microsoft.com/office/drawing/2014/main" id="{558926CD-2862-29A0-8801-76D2EC76B8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339" y="2327072"/>
                  <a:ext cx="6098720" cy="553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Rett pil 10">
              <a:extLst>
                <a:ext uri="{FF2B5EF4-FFF2-40B4-BE49-F238E27FC236}">
                  <a16:creationId xmlns:a16="http://schemas.microsoft.com/office/drawing/2014/main" id="{97529B19-407B-A82F-B099-F8095A5BFFB8}"/>
                </a:ext>
              </a:extLst>
            </p:cNvPr>
            <p:cNvCxnSpPr/>
            <p:nvPr/>
          </p:nvCxnSpPr>
          <p:spPr>
            <a:xfrm>
              <a:off x="3149339" y="2057400"/>
              <a:ext cx="2946661" cy="5312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tt pil 11">
              <a:extLst>
                <a:ext uri="{FF2B5EF4-FFF2-40B4-BE49-F238E27FC236}">
                  <a16:creationId xmlns:a16="http://schemas.microsoft.com/office/drawing/2014/main" id="{2CE67FEA-A34D-81DD-4FA9-67A1F113D2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0671" y="2625956"/>
              <a:ext cx="2745329" cy="425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tt pil 14">
              <a:extLst>
                <a:ext uri="{FF2B5EF4-FFF2-40B4-BE49-F238E27FC236}">
                  <a16:creationId xmlns:a16="http://schemas.microsoft.com/office/drawing/2014/main" id="{2B869C64-3141-A155-1571-31B550E2AD16}"/>
                </a:ext>
              </a:extLst>
            </p:cNvPr>
            <p:cNvCxnSpPr>
              <a:cxnSpLocks/>
              <a:stCxn id="1026" idx="3"/>
            </p:cNvCxnSpPr>
            <p:nvPr/>
          </p:nvCxnSpPr>
          <p:spPr>
            <a:xfrm flipV="1">
              <a:off x="4613360" y="2671153"/>
              <a:ext cx="1497558" cy="1017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tt pil 17">
              <a:extLst>
                <a:ext uri="{FF2B5EF4-FFF2-40B4-BE49-F238E27FC236}">
                  <a16:creationId xmlns:a16="http://schemas.microsoft.com/office/drawing/2014/main" id="{B13A89EA-5DA9-E07D-B661-EE2CF3B889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0443" y="2671153"/>
              <a:ext cx="4185557" cy="11676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tt pil 20">
              <a:extLst>
                <a:ext uri="{FF2B5EF4-FFF2-40B4-BE49-F238E27FC236}">
                  <a16:creationId xmlns:a16="http://schemas.microsoft.com/office/drawing/2014/main" id="{31B29A12-B5C7-3AC9-D011-8AB34053C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0200" y="2671153"/>
              <a:ext cx="4495800" cy="20822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tt pil 23">
              <a:extLst>
                <a:ext uri="{FF2B5EF4-FFF2-40B4-BE49-F238E27FC236}">
                  <a16:creationId xmlns:a16="http://schemas.microsoft.com/office/drawing/2014/main" id="{946785CE-9102-D05B-1C28-FB7EF321F9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9629" y="2720602"/>
              <a:ext cx="2551289" cy="2440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lassholder for innhold 4" descr="Et bilde som inneholder tekst, Font, Grafikk, skjermbilde&#10;&#10;Automatisk generert beskrivelse">
            <a:extLst>
              <a:ext uri="{FF2B5EF4-FFF2-40B4-BE49-F238E27FC236}">
                <a16:creationId xmlns:a16="http://schemas.microsoft.com/office/drawing/2014/main" id="{B4CA4BCD-0987-8616-DE23-8FB121A62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3" y="3122839"/>
            <a:ext cx="959452" cy="353287"/>
          </a:xfrm>
        </p:spPr>
      </p:pic>
      <p:grpSp>
        <p:nvGrpSpPr>
          <p:cNvPr id="30" name="Gruppe 29">
            <a:extLst>
              <a:ext uri="{FF2B5EF4-FFF2-40B4-BE49-F238E27FC236}">
                <a16:creationId xmlns:a16="http://schemas.microsoft.com/office/drawing/2014/main" id="{87ABD452-AB48-AA3B-DC87-390B6744886C}"/>
              </a:ext>
            </a:extLst>
          </p:cNvPr>
          <p:cNvGrpSpPr/>
          <p:nvPr/>
        </p:nvGrpSpPr>
        <p:grpSpPr>
          <a:xfrm>
            <a:off x="3420121" y="1187659"/>
            <a:ext cx="1358064" cy="607790"/>
            <a:chOff x="5408322" y="3493790"/>
            <a:chExt cx="1810752" cy="810386"/>
          </a:xfrm>
        </p:grpSpPr>
        <p:sp>
          <p:nvSpPr>
            <p:cNvPr id="28" name="TekstSylinder 27">
              <a:extLst>
                <a:ext uri="{FF2B5EF4-FFF2-40B4-BE49-F238E27FC236}">
                  <a16:creationId xmlns:a16="http://schemas.microsoft.com/office/drawing/2014/main" id="{894B7239-B2D5-F74B-142B-1C8C7C74D899}"/>
                </a:ext>
              </a:extLst>
            </p:cNvPr>
            <p:cNvSpPr txBox="1"/>
            <p:nvPr/>
          </p:nvSpPr>
          <p:spPr>
            <a:xfrm>
              <a:off x="5408322" y="3493790"/>
              <a:ext cx="181075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350" dirty="0"/>
                <a:t>Rate </a:t>
              </a:r>
              <a:r>
                <a:rPr lang="nb-NO" sz="1350" dirty="0" err="1"/>
                <a:t>of</a:t>
              </a:r>
              <a:r>
                <a:rPr lang="nb-NO" sz="1350" dirty="0"/>
                <a:t> </a:t>
              </a:r>
              <a:r>
                <a:rPr lang="nb-NO" sz="1350" dirty="0" err="1"/>
                <a:t>change</a:t>
              </a:r>
              <a:endParaRPr lang="nb-NO" sz="1350" dirty="0"/>
            </a:p>
          </p:txBody>
        </p:sp>
        <p:sp>
          <p:nvSpPr>
            <p:cNvPr id="29" name="Pil ned 28">
              <a:extLst>
                <a:ext uri="{FF2B5EF4-FFF2-40B4-BE49-F238E27FC236}">
                  <a16:creationId xmlns:a16="http://schemas.microsoft.com/office/drawing/2014/main" id="{80FA5CD2-89DE-78DB-EFCB-7FF1AD930FEB}"/>
                </a:ext>
              </a:extLst>
            </p:cNvPr>
            <p:cNvSpPr/>
            <p:nvPr/>
          </p:nvSpPr>
          <p:spPr>
            <a:xfrm rot="10800000" flipV="1">
              <a:off x="5959115" y="3853359"/>
              <a:ext cx="138181" cy="45081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350"/>
            </a:p>
          </p:txBody>
        </p:sp>
      </p:grpSp>
      <p:grpSp>
        <p:nvGrpSpPr>
          <p:cNvPr id="31" name="Gruppe 30">
            <a:extLst>
              <a:ext uri="{FF2B5EF4-FFF2-40B4-BE49-F238E27FC236}">
                <a16:creationId xmlns:a16="http://schemas.microsoft.com/office/drawing/2014/main" id="{FA3C46A1-68AA-A7A7-74A9-14A9BA21363C}"/>
              </a:ext>
            </a:extLst>
          </p:cNvPr>
          <p:cNvGrpSpPr/>
          <p:nvPr/>
        </p:nvGrpSpPr>
        <p:grpSpPr>
          <a:xfrm>
            <a:off x="4314546" y="2093431"/>
            <a:ext cx="877163" cy="830996"/>
            <a:chOff x="5752727" y="3080258"/>
            <a:chExt cx="1169551" cy="1107994"/>
          </a:xfrm>
        </p:grpSpPr>
        <p:sp>
          <p:nvSpPr>
            <p:cNvPr id="32" name="TekstSylinder 31">
              <a:extLst>
                <a:ext uri="{FF2B5EF4-FFF2-40B4-BE49-F238E27FC236}">
                  <a16:creationId xmlns:a16="http://schemas.microsoft.com/office/drawing/2014/main" id="{F1335517-E815-852C-179B-29E47B647054}"/>
                </a:ext>
              </a:extLst>
            </p:cNvPr>
            <p:cNvSpPr txBox="1"/>
            <p:nvPr/>
          </p:nvSpPr>
          <p:spPr>
            <a:xfrm>
              <a:off x="5752727" y="3511144"/>
              <a:ext cx="116955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350" dirty="0"/>
                <a:t>State</a:t>
              </a:r>
            </a:p>
            <a:p>
              <a:r>
                <a:rPr lang="nb-NO" sz="1350" dirty="0"/>
                <a:t>variables</a:t>
              </a:r>
            </a:p>
          </p:txBody>
        </p:sp>
        <p:sp>
          <p:nvSpPr>
            <p:cNvPr id="33" name="Pil ned 32">
              <a:extLst>
                <a:ext uri="{FF2B5EF4-FFF2-40B4-BE49-F238E27FC236}">
                  <a16:creationId xmlns:a16="http://schemas.microsoft.com/office/drawing/2014/main" id="{4514A3E0-8928-47D6-86B1-02CE659D6FAF}"/>
                </a:ext>
              </a:extLst>
            </p:cNvPr>
            <p:cNvSpPr/>
            <p:nvPr/>
          </p:nvSpPr>
          <p:spPr>
            <a:xfrm rot="10800000">
              <a:off x="6137951" y="3080258"/>
              <a:ext cx="94476" cy="503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350"/>
            </a:p>
          </p:txBody>
        </p:sp>
      </p:grpSp>
      <p:grpSp>
        <p:nvGrpSpPr>
          <p:cNvPr id="34" name="Gruppe 33">
            <a:extLst>
              <a:ext uri="{FF2B5EF4-FFF2-40B4-BE49-F238E27FC236}">
                <a16:creationId xmlns:a16="http://schemas.microsoft.com/office/drawing/2014/main" id="{D59D7F5C-6B9D-1BBD-9A0E-F69574069124}"/>
              </a:ext>
            </a:extLst>
          </p:cNvPr>
          <p:cNvGrpSpPr/>
          <p:nvPr/>
        </p:nvGrpSpPr>
        <p:grpSpPr>
          <a:xfrm>
            <a:off x="4365352" y="970768"/>
            <a:ext cx="1079142" cy="815858"/>
            <a:chOff x="5306919" y="3216365"/>
            <a:chExt cx="1438855" cy="1087811"/>
          </a:xfrm>
        </p:grpSpPr>
        <p:sp>
          <p:nvSpPr>
            <p:cNvPr id="35" name="TekstSylinder 34">
              <a:extLst>
                <a:ext uri="{FF2B5EF4-FFF2-40B4-BE49-F238E27FC236}">
                  <a16:creationId xmlns:a16="http://schemas.microsoft.com/office/drawing/2014/main" id="{2C06D8B6-D5CD-2D65-0190-8B982250BAA0}"/>
                </a:ext>
              </a:extLst>
            </p:cNvPr>
            <p:cNvSpPr txBox="1"/>
            <p:nvPr/>
          </p:nvSpPr>
          <p:spPr>
            <a:xfrm>
              <a:off x="5306919" y="3216365"/>
              <a:ext cx="143885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350" dirty="0"/>
                <a:t>Parameters</a:t>
              </a:r>
            </a:p>
          </p:txBody>
        </p:sp>
        <p:sp>
          <p:nvSpPr>
            <p:cNvPr id="36" name="Pil ned 35">
              <a:extLst>
                <a:ext uri="{FF2B5EF4-FFF2-40B4-BE49-F238E27FC236}">
                  <a16:creationId xmlns:a16="http://schemas.microsoft.com/office/drawing/2014/main" id="{694374C7-2594-50E5-95BB-0435ABC06E6D}"/>
                </a:ext>
              </a:extLst>
            </p:cNvPr>
            <p:cNvSpPr/>
            <p:nvPr/>
          </p:nvSpPr>
          <p:spPr>
            <a:xfrm rot="10800000" flipV="1">
              <a:off x="5959113" y="3585697"/>
              <a:ext cx="91621" cy="71847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350"/>
            </a:p>
          </p:txBody>
        </p:sp>
      </p:grpSp>
      <p:grpSp>
        <p:nvGrpSpPr>
          <p:cNvPr id="37" name="Gruppe 36">
            <a:extLst>
              <a:ext uri="{FF2B5EF4-FFF2-40B4-BE49-F238E27FC236}">
                <a16:creationId xmlns:a16="http://schemas.microsoft.com/office/drawing/2014/main" id="{D11F743A-2DDA-B63D-AF4C-4062C744E89A}"/>
              </a:ext>
            </a:extLst>
          </p:cNvPr>
          <p:cNvGrpSpPr/>
          <p:nvPr/>
        </p:nvGrpSpPr>
        <p:grpSpPr>
          <a:xfrm>
            <a:off x="5266532" y="1111873"/>
            <a:ext cx="569387" cy="731876"/>
            <a:chOff x="5706860" y="3392917"/>
            <a:chExt cx="759183" cy="975835"/>
          </a:xfrm>
        </p:grpSpPr>
        <p:sp>
          <p:nvSpPr>
            <p:cNvPr id="38" name="TekstSylinder 37">
              <a:extLst>
                <a:ext uri="{FF2B5EF4-FFF2-40B4-BE49-F238E27FC236}">
                  <a16:creationId xmlns:a16="http://schemas.microsoft.com/office/drawing/2014/main" id="{00EED0E4-4FC7-EE1E-47B4-989785F68758}"/>
                </a:ext>
              </a:extLst>
            </p:cNvPr>
            <p:cNvSpPr txBox="1"/>
            <p:nvPr/>
          </p:nvSpPr>
          <p:spPr>
            <a:xfrm>
              <a:off x="5706860" y="3392917"/>
              <a:ext cx="75918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350" dirty="0"/>
                <a:t>Input</a:t>
              </a:r>
            </a:p>
          </p:txBody>
        </p:sp>
        <p:sp>
          <p:nvSpPr>
            <p:cNvPr id="39" name="Pil ned 38">
              <a:extLst>
                <a:ext uri="{FF2B5EF4-FFF2-40B4-BE49-F238E27FC236}">
                  <a16:creationId xmlns:a16="http://schemas.microsoft.com/office/drawing/2014/main" id="{DE7B15AB-8E20-C5BD-4709-EDBBFDD2DAA6}"/>
                </a:ext>
              </a:extLst>
            </p:cNvPr>
            <p:cNvSpPr/>
            <p:nvPr/>
          </p:nvSpPr>
          <p:spPr>
            <a:xfrm rot="967496">
              <a:off x="5716643" y="3760360"/>
              <a:ext cx="102333" cy="6083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350"/>
            </a:p>
          </p:txBody>
        </p:sp>
      </p:grpSp>
      <p:grpSp>
        <p:nvGrpSpPr>
          <p:cNvPr id="40" name="Gruppe 39">
            <a:extLst>
              <a:ext uri="{FF2B5EF4-FFF2-40B4-BE49-F238E27FC236}">
                <a16:creationId xmlns:a16="http://schemas.microsoft.com/office/drawing/2014/main" id="{7674BFF1-4F5C-ECF6-CEAA-724A06608B2B}"/>
              </a:ext>
            </a:extLst>
          </p:cNvPr>
          <p:cNvGrpSpPr/>
          <p:nvPr/>
        </p:nvGrpSpPr>
        <p:grpSpPr>
          <a:xfrm>
            <a:off x="5100907" y="2146086"/>
            <a:ext cx="742511" cy="623247"/>
            <a:chOff x="5752727" y="3080258"/>
            <a:chExt cx="990015" cy="830995"/>
          </a:xfrm>
        </p:grpSpPr>
        <p:sp>
          <p:nvSpPr>
            <p:cNvPr id="41" name="TekstSylinder 40">
              <a:extLst>
                <a:ext uri="{FF2B5EF4-FFF2-40B4-BE49-F238E27FC236}">
                  <a16:creationId xmlns:a16="http://schemas.microsoft.com/office/drawing/2014/main" id="{1D15CB23-1A0F-6F74-50AC-076BB88BD809}"/>
                </a:ext>
              </a:extLst>
            </p:cNvPr>
            <p:cNvSpPr txBox="1"/>
            <p:nvPr/>
          </p:nvSpPr>
          <p:spPr>
            <a:xfrm>
              <a:off x="5752727" y="3511144"/>
              <a:ext cx="99001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350" dirty="0"/>
                <a:t>Control</a:t>
              </a:r>
            </a:p>
          </p:txBody>
        </p:sp>
        <p:sp>
          <p:nvSpPr>
            <p:cNvPr id="42" name="Pil ned 41">
              <a:extLst>
                <a:ext uri="{FF2B5EF4-FFF2-40B4-BE49-F238E27FC236}">
                  <a16:creationId xmlns:a16="http://schemas.microsoft.com/office/drawing/2014/main" id="{92A3EDE5-71B4-02E5-BA28-E0D2CD1972BA}"/>
                </a:ext>
              </a:extLst>
            </p:cNvPr>
            <p:cNvSpPr/>
            <p:nvPr/>
          </p:nvSpPr>
          <p:spPr>
            <a:xfrm rot="10800000">
              <a:off x="6137951" y="3080258"/>
              <a:ext cx="94476" cy="503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350"/>
            </a:p>
          </p:txBody>
        </p:sp>
      </p:grpSp>
      <p:grpSp>
        <p:nvGrpSpPr>
          <p:cNvPr id="47" name="Gruppe 46">
            <a:extLst>
              <a:ext uri="{FF2B5EF4-FFF2-40B4-BE49-F238E27FC236}">
                <a16:creationId xmlns:a16="http://schemas.microsoft.com/office/drawing/2014/main" id="{77AA5FC2-AADF-4D1F-DE9D-05EAA1F7F903}"/>
              </a:ext>
            </a:extLst>
          </p:cNvPr>
          <p:cNvGrpSpPr/>
          <p:nvPr/>
        </p:nvGrpSpPr>
        <p:grpSpPr>
          <a:xfrm>
            <a:off x="3716219" y="2908050"/>
            <a:ext cx="2048456" cy="785716"/>
            <a:chOff x="4897100" y="4148764"/>
            <a:chExt cx="2731274" cy="10476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kstSylinder 42">
                  <a:extLst>
                    <a:ext uri="{FF2B5EF4-FFF2-40B4-BE49-F238E27FC236}">
                      <a16:creationId xmlns:a16="http://schemas.microsoft.com/office/drawing/2014/main" id="{ECB6101E-0D30-EC6C-6B36-3387F15CE44B}"/>
                    </a:ext>
                  </a:extLst>
                </p:cNvPr>
                <p:cNvSpPr txBox="1"/>
                <p:nvPr/>
              </p:nvSpPr>
              <p:spPr>
                <a:xfrm>
                  <a:off x="4897100" y="4148764"/>
                  <a:ext cx="2074670" cy="553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nb-NO" sz="21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b-NO" sz="2100" dirty="0"/>
                </a:p>
              </p:txBody>
            </p:sp>
          </mc:Choice>
          <mc:Fallback>
            <p:sp>
              <p:nvSpPr>
                <p:cNvPr id="43" name="TekstSylinder 42">
                  <a:extLst>
                    <a:ext uri="{FF2B5EF4-FFF2-40B4-BE49-F238E27FC236}">
                      <a16:creationId xmlns:a16="http://schemas.microsoft.com/office/drawing/2014/main" id="{ECB6101E-0D30-EC6C-6B36-3387F15CE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100" y="4148764"/>
                  <a:ext cx="2074670" cy="553997"/>
                </a:xfrm>
                <a:prstGeom prst="rect">
                  <a:avLst/>
                </a:prstGeom>
                <a:blipFill>
                  <a:blip r:embed="rId6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" name="Gruppe 43">
              <a:extLst>
                <a:ext uri="{FF2B5EF4-FFF2-40B4-BE49-F238E27FC236}">
                  <a16:creationId xmlns:a16="http://schemas.microsoft.com/office/drawing/2014/main" id="{FE78539A-E71C-B5D5-0106-FE76CFA48A6B}"/>
                </a:ext>
              </a:extLst>
            </p:cNvPr>
            <p:cNvGrpSpPr/>
            <p:nvPr/>
          </p:nvGrpSpPr>
          <p:grpSpPr>
            <a:xfrm>
              <a:off x="4945589" y="4625054"/>
              <a:ext cx="2682785" cy="571331"/>
              <a:chOff x="5734340" y="3205942"/>
              <a:chExt cx="2682785" cy="571331"/>
            </a:xfrm>
          </p:grpSpPr>
          <p:sp>
            <p:nvSpPr>
              <p:cNvPr id="45" name="TekstSylinder 44">
                <a:extLst>
                  <a:ext uri="{FF2B5EF4-FFF2-40B4-BE49-F238E27FC236}">
                    <a16:creationId xmlns:a16="http://schemas.microsoft.com/office/drawing/2014/main" id="{D9C668CE-4F72-464E-1017-2334B193E82A}"/>
                  </a:ext>
                </a:extLst>
              </p:cNvPr>
              <p:cNvSpPr txBox="1"/>
              <p:nvPr/>
            </p:nvSpPr>
            <p:spPr>
              <a:xfrm>
                <a:off x="5734340" y="3377163"/>
                <a:ext cx="2682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50" dirty="0"/>
                  <a:t>Output or measurement</a:t>
                </a:r>
              </a:p>
            </p:txBody>
          </p:sp>
          <p:sp>
            <p:nvSpPr>
              <p:cNvPr id="46" name="Pil ned 45">
                <a:extLst>
                  <a:ext uri="{FF2B5EF4-FFF2-40B4-BE49-F238E27FC236}">
                    <a16:creationId xmlns:a16="http://schemas.microsoft.com/office/drawing/2014/main" id="{E274F36E-17E5-8F14-AEE2-2CFAEBBF90C3}"/>
                  </a:ext>
                </a:extLst>
              </p:cNvPr>
              <p:cNvSpPr/>
              <p:nvPr/>
            </p:nvSpPr>
            <p:spPr>
              <a:xfrm rot="10800000">
                <a:off x="5841846" y="3205942"/>
                <a:ext cx="136492" cy="214699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sz="1350"/>
              </a:p>
            </p:txBody>
          </p:sp>
        </p:grpSp>
      </p:grpSp>
      <p:grpSp>
        <p:nvGrpSpPr>
          <p:cNvPr id="52" name="Gruppe 51">
            <a:extLst>
              <a:ext uri="{FF2B5EF4-FFF2-40B4-BE49-F238E27FC236}">
                <a16:creationId xmlns:a16="http://schemas.microsoft.com/office/drawing/2014/main" id="{CB0FBCA6-5B8F-A847-225F-6FC38B6AF36B}"/>
              </a:ext>
            </a:extLst>
          </p:cNvPr>
          <p:cNvGrpSpPr/>
          <p:nvPr/>
        </p:nvGrpSpPr>
        <p:grpSpPr>
          <a:xfrm>
            <a:off x="5860025" y="387601"/>
            <a:ext cx="3446655" cy="1938744"/>
            <a:chOff x="7596460" y="3068396"/>
            <a:chExt cx="4595540" cy="2584992"/>
          </a:xfrm>
        </p:grpSpPr>
        <p:pic>
          <p:nvPicPr>
            <p:cNvPr id="49" name="Content Placeholder 5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3E4CE60D-BB4B-FE43-8F45-C202CA42F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96460" y="3068396"/>
              <a:ext cx="4595540" cy="2584992"/>
            </a:xfrm>
            <a:prstGeom prst="rect">
              <a:avLst/>
            </a:prstGeom>
          </p:spPr>
        </p:pic>
        <p:sp>
          <p:nvSpPr>
            <p:cNvPr id="51" name="TekstSylinder 50">
              <a:extLst>
                <a:ext uri="{FF2B5EF4-FFF2-40B4-BE49-F238E27FC236}">
                  <a16:creationId xmlns:a16="http://schemas.microsoft.com/office/drawing/2014/main" id="{27DE201A-6D11-895B-89E6-35C27A45DF99}"/>
                </a:ext>
              </a:extLst>
            </p:cNvPr>
            <p:cNvSpPr txBox="1"/>
            <p:nvPr/>
          </p:nvSpPr>
          <p:spPr>
            <a:xfrm>
              <a:off x="7778537" y="3380285"/>
              <a:ext cx="196464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350" dirty="0" err="1"/>
                <a:t>Flatten</a:t>
              </a:r>
              <a:r>
                <a:rPr lang="nb-NO" sz="1350" dirty="0"/>
                <a:t> </a:t>
              </a:r>
              <a:r>
                <a:rPr lang="nb-NO" sz="1350" dirty="0" err="1"/>
                <a:t>the</a:t>
              </a:r>
              <a:r>
                <a:rPr lang="nb-NO" sz="1350" dirty="0"/>
                <a:t> </a:t>
              </a:r>
              <a:r>
                <a:rPr lang="nb-NO" sz="1350" dirty="0" err="1"/>
                <a:t>curve</a:t>
              </a:r>
              <a:endParaRPr lang="nb-NO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469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9A76135-AACC-8125-E369-BEB80C49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biological model, metabolism</a:t>
            </a:r>
          </a:p>
        </p:txBody>
      </p:sp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AF5218AE-014C-A3EE-B397-51D9DB3C3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20" y="1300180"/>
            <a:ext cx="3011858" cy="3661031"/>
          </a:xfrm>
        </p:spPr>
      </p:pic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398DCD5E-4E7D-F886-668E-EBC985919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55C2C39-8E3D-CF16-B2EA-0E09552DA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293932"/>
            <a:ext cx="4012570" cy="264597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093C98DA-E8E1-9C60-7933-AE80473B1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3986678"/>
            <a:ext cx="2170282" cy="102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 descr="Title field">
            <a:extLst>
              <a:ext uri="{FF2B5EF4-FFF2-40B4-BE49-F238E27FC236}">
                <a16:creationId xmlns:a16="http://schemas.microsoft.com/office/drawing/2014/main" id="{2DD738CD-B15E-8D45-B944-967A326B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November 30, 2021</a:t>
            </a:r>
          </a:p>
        </p:txBody>
      </p:sp>
      <p:sp>
        <p:nvSpPr>
          <p:cNvPr id="5" name="Plassholder for bunntekst 4" descr="Unit/affiliation">
            <a:extLst>
              <a:ext uri="{FF2B5EF4-FFF2-40B4-BE49-F238E27FC236}">
                <a16:creationId xmlns:a16="http://schemas.microsoft.com/office/drawing/2014/main" id="{681C0DC5-705E-8540-B656-6905EEB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5C246821-E86B-45C3-AE08-E964332C8C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95711"/>
            <a:ext cx="3727807" cy="36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98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D7E358C-E2F6-3BC7-4F5D-60037FC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1800" b="1" dirty="0" err="1"/>
              <a:t>Combining</a:t>
            </a:r>
            <a:r>
              <a:rPr lang="nb-NO" sz="1800" b="1" dirty="0"/>
              <a:t> Machine Learning </a:t>
            </a:r>
            <a:r>
              <a:rPr lang="nb-NO" sz="1800" b="1" dirty="0" err="1"/>
              <a:t>with</a:t>
            </a:r>
            <a:r>
              <a:rPr lang="nb-NO" sz="1800" b="1" dirty="0"/>
              <a:t> </a:t>
            </a:r>
            <a:r>
              <a:rPr lang="nb-NO" sz="1800" b="1" dirty="0" err="1"/>
              <a:t>Deterministic</a:t>
            </a:r>
            <a:r>
              <a:rPr lang="nb-NO" sz="1800" b="1" dirty="0"/>
              <a:t> Models</a:t>
            </a:r>
            <a:endParaRPr lang="en-GB" sz="18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FD31968-C24D-63F4-7274-BCC1CABF2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6" y="1995686"/>
            <a:ext cx="3672408" cy="275901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nb-NO" b="1" dirty="0"/>
              <a:t>Key </a:t>
            </a:r>
            <a:r>
              <a:rPr lang="nb-NO" b="1" dirty="0" err="1"/>
              <a:t>Characteristics</a:t>
            </a:r>
            <a:r>
              <a:rPr lang="nb-NO" b="1" dirty="0"/>
              <a:t>:</a:t>
            </a:r>
            <a:endParaRPr lang="nb-NO" dirty="0"/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/>
              <a:t>Hybrid </a:t>
            </a:r>
            <a:r>
              <a:rPr lang="nb-NO" b="1" dirty="0" err="1"/>
              <a:t>Approach</a:t>
            </a:r>
            <a:r>
              <a:rPr lang="nb-NO" dirty="0"/>
              <a:t>: </a:t>
            </a:r>
            <a:r>
              <a:rPr lang="nb-NO" dirty="0" err="1"/>
              <a:t>Combines</a:t>
            </a:r>
            <a:r>
              <a:rPr lang="nb-NO" dirty="0"/>
              <a:t> data-driven </a:t>
            </a:r>
            <a:r>
              <a:rPr lang="nb-NO" dirty="0" err="1"/>
              <a:t>methods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deterministic</a:t>
            </a:r>
            <a:r>
              <a:rPr lang="nb-NO" dirty="0"/>
              <a:t>, </a:t>
            </a:r>
            <a:r>
              <a:rPr lang="nb-NO" dirty="0" err="1"/>
              <a:t>theory-based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Incorporation</a:t>
            </a:r>
            <a:r>
              <a:rPr lang="nb-NO" b="1" dirty="0"/>
              <a:t> </a:t>
            </a:r>
            <a:r>
              <a:rPr lang="nb-NO" b="1" dirty="0" err="1"/>
              <a:t>of</a:t>
            </a:r>
            <a:r>
              <a:rPr lang="nb-NO" b="1" dirty="0"/>
              <a:t> </a:t>
            </a:r>
            <a:r>
              <a:rPr lang="nb-NO" b="1" dirty="0" err="1"/>
              <a:t>Physical</a:t>
            </a:r>
            <a:r>
              <a:rPr lang="nb-NO" b="1" dirty="0"/>
              <a:t> Laws</a:t>
            </a:r>
            <a:r>
              <a:rPr lang="nb-NO" dirty="0"/>
              <a:t>: </a:t>
            </a:r>
            <a:r>
              <a:rPr lang="nb-NO" dirty="0" err="1"/>
              <a:t>Embeds</a:t>
            </a:r>
            <a:r>
              <a:rPr lang="nb-NO" dirty="0"/>
              <a:t> </a:t>
            </a:r>
            <a:r>
              <a:rPr lang="nb-NO" dirty="0" err="1"/>
              <a:t>known</a:t>
            </a:r>
            <a:r>
              <a:rPr lang="nb-NO" dirty="0"/>
              <a:t> </a:t>
            </a:r>
            <a:r>
              <a:rPr lang="nb-NO" dirty="0" err="1"/>
              <a:t>physical</a:t>
            </a:r>
            <a:r>
              <a:rPr lang="nb-NO" dirty="0"/>
              <a:t> </a:t>
            </a:r>
            <a:r>
              <a:rPr lang="nb-NO" dirty="0" err="1"/>
              <a:t>laws</a:t>
            </a:r>
            <a:r>
              <a:rPr lang="nb-NO" dirty="0"/>
              <a:t> (e.g., </a:t>
            </a:r>
            <a:r>
              <a:rPr lang="nb-NO" dirty="0" err="1"/>
              <a:t>conservation</a:t>
            </a:r>
            <a:r>
              <a:rPr lang="nb-NO" dirty="0"/>
              <a:t> </a:t>
            </a:r>
            <a:r>
              <a:rPr lang="nb-NO" dirty="0" err="1"/>
              <a:t>laws</a:t>
            </a:r>
            <a:r>
              <a:rPr lang="nb-NO" dirty="0"/>
              <a:t>, </a:t>
            </a:r>
            <a:r>
              <a:rPr lang="nb-NO" dirty="0" err="1"/>
              <a:t>differential</a:t>
            </a:r>
            <a:r>
              <a:rPr lang="nb-NO" dirty="0"/>
              <a:t> </a:t>
            </a:r>
            <a:r>
              <a:rPr lang="nb-NO" dirty="0" err="1"/>
              <a:t>equations</a:t>
            </a:r>
            <a:r>
              <a:rPr lang="nb-NO" dirty="0"/>
              <a:t>)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neural </a:t>
            </a:r>
            <a:r>
              <a:rPr lang="nb-NO" dirty="0" err="1"/>
              <a:t>network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Improved</a:t>
            </a:r>
            <a:r>
              <a:rPr lang="nb-NO" b="1" dirty="0"/>
              <a:t> </a:t>
            </a:r>
            <a:r>
              <a:rPr lang="nb-NO" b="1" dirty="0" err="1"/>
              <a:t>Accuracy</a:t>
            </a:r>
            <a:r>
              <a:rPr lang="nb-NO" dirty="0"/>
              <a:t>: </a:t>
            </a:r>
            <a:r>
              <a:rPr lang="nb-NO" dirty="0" err="1"/>
              <a:t>Enhances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predictions</a:t>
            </a:r>
            <a:r>
              <a:rPr lang="nb-NO" dirty="0"/>
              <a:t> by leveraging </a:t>
            </a:r>
            <a:r>
              <a:rPr lang="nb-NO" dirty="0" err="1"/>
              <a:t>both</a:t>
            </a:r>
            <a:r>
              <a:rPr lang="nb-NO" dirty="0"/>
              <a:t> data and </a:t>
            </a:r>
            <a:r>
              <a:rPr lang="nb-NO" dirty="0" err="1"/>
              <a:t>theoretical</a:t>
            </a:r>
            <a:r>
              <a:rPr lang="nb-NO" dirty="0"/>
              <a:t> </a:t>
            </a:r>
            <a:r>
              <a:rPr lang="nb-NO" dirty="0" err="1"/>
              <a:t>knowledge</a:t>
            </a:r>
            <a:r>
              <a:rPr lang="nb-NO" dirty="0"/>
              <a:t>.</a:t>
            </a:r>
          </a:p>
          <a:p>
            <a:pPr marL="0" indent="0">
              <a:buNone/>
            </a:pPr>
            <a:r>
              <a:rPr lang="nb-NO" b="1" dirty="0"/>
              <a:t>Components:</a:t>
            </a:r>
            <a:endParaRPr lang="nb-NO" dirty="0"/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/>
              <a:t>Neural Network</a:t>
            </a:r>
            <a:r>
              <a:rPr lang="nb-NO" dirty="0"/>
              <a:t>: The </a:t>
            </a:r>
            <a:r>
              <a:rPr lang="nb-NO" dirty="0" err="1"/>
              <a:t>machine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 </a:t>
            </a:r>
            <a:r>
              <a:rPr lang="nb-NO" dirty="0" err="1"/>
              <a:t>component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learns</a:t>
            </a:r>
            <a:r>
              <a:rPr lang="nb-NO" dirty="0"/>
              <a:t> from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Physical</a:t>
            </a:r>
            <a:r>
              <a:rPr lang="nb-NO" b="1" dirty="0"/>
              <a:t> </a:t>
            </a:r>
            <a:r>
              <a:rPr lang="nb-NO" b="1" dirty="0" err="1"/>
              <a:t>Constraints</a:t>
            </a:r>
            <a:r>
              <a:rPr lang="nb-NO" dirty="0"/>
              <a:t>: </a:t>
            </a:r>
            <a:r>
              <a:rPr lang="nb-NO" dirty="0" err="1"/>
              <a:t>Theoretical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 and </a:t>
            </a:r>
            <a:r>
              <a:rPr lang="nb-NO" dirty="0" err="1"/>
              <a:t>equations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guide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 </a:t>
            </a:r>
            <a:r>
              <a:rPr lang="nb-NO" dirty="0" err="1"/>
              <a:t>process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/>
              <a:t>Loss </a:t>
            </a:r>
            <a:r>
              <a:rPr lang="nb-NO" b="1" dirty="0" err="1"/>
              <a:t>Function</a:t>
            </a:r>
            <a:r>
              <a:rPr lang="nb-NO" dirty="0"/>
              <a:t>: </a:t>
            </a:r>
            <a:r>
              <a:rPr lang="nb-NO" dirty="0" err="1"/>
              <a:t>Includes</a:t>
            </a:r>
            <a:r>
              <a:rPr lang="nb-NO" dirty="0"/>
              <a:t> terms for </a:t>
            </a:r>
            <a:r>
              <a:rPr lang="nb-NO" dirty="0" err="1"/>
              <a:t>both</a:t>
            </a:r>
            <a:r>
              <a:rPr lang="nb-NO" dirty="0"/>
              <a:t> data fitting and </a:t>
            </a:r>
            <a:r>
              <a:rPr lang="nb-NO" dirty="0" err="1"/>
              <a:t>adherence</a:t>
            </a:r>
            <a:r>
              <a:rPr lang="nb-NO" dirty="0"/>
              <a:t> to </a:t>
            </a:r>
            <a:r>
              <a:rPr lang="nb-NO" dirty="0" err="1"/>
              <a:t>physical</a:t>
            </a:r>
            <a:r>
              <a:rPr lang="nb-NO" dirty="0"/>
              <a:t> </a:t>
            </a:r>
            <a:r>
              <a:rPr lang="nb-NO" dirty="0" err="1"/>
              <a:t>laws</a:t>
            </a:r>
            <a:r>
              <a:rPr lang="nb-NO" dirty="0"/>
              <a:t>.</a:t>
            </a:r>
          </a:p>
          <a:p>
            <a:endParaRPr lang="en-GB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A5486680-3A11-077D-1CE1-C5CF39782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2400" y="1995686"/>
            <a:ext cx="3420000" cy="237626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nb-NO" b="1" dirty="0"/>
              <a:t>Benefits:</a:t>
            </a:r>
            <a:endParaRPr lang="nb-NO" dirty="0"/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Enhanced</a:t>
            </a:r>
            <a:r>
              <a:rPr lang="nb-NO" b="1" dirty="0"/>
              <a:t> </a:t>
            </a:r>
            <a:r>
              <a:rPr lang="nb-NO" b="1" dirty="0" err="1"/>
              <a:t>Generalization</a:t>
            </a:r>
            <a:r>
              <a:rPr lang="nb-NO" dirty="0"/>
              <a:t>: Better </a:t>
            </a:r>
            <a:r>
              <a:rPr lang="nb-NO" dirty="0" err="1"/>
              <a:t>performance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unseen</a:t>
            </a:r>
            <a:r>
              <a:rPr lang="nb-NO" dirty="0"/>
              <a:t> data by </a:t>
            </a:r>
            <a:r>
              <a:rPr lang="nb-NO" dirty="0" err="1"/>
              <a:t>incorporating</a:t>
            </a:r>
            <a:r>
              <a:rPr lang="nb-NO" dirty="0"/>
              <a:t> </a:t>
            </a:r>
            <a:r>
              <a:rPr lang="nb-NO" dirty="0" err="1"/>
              <a:t>physical</a:t>
            </a:r>
            <a:r>
              <a:rPr lang="nb-NO" dirty="0"/>
              <a:t> </a:t>
            </a:r>
            <a:r>
              <a:rPr lang="nb-NO" dirty="0" err="1"/>
              <a:t>laws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Reduced</a:t>
            </a:r>
            <a:r>
              <a:rPr lang="nb-NO" b="1" dirty="0"/>
              <a:t> Data </a:t>
            </a:r>
            <a:r>
              <a:rPr lang="nb-NO" b="1" dirty="0" err="1"/>
              <a:t>Requirements</a:t>
            </a:r>
            <a:r>
              <a:rPr lang="nb-NO" dirty="0"/>
              <a:t>: </a:t>
            </a:r>
            <a:r>
              <a:rPr lang="nb-NO" dirty="0" err="1"/>
              <a:t>Requires</a:t>
            </a:r>
            <a:r>
              <a:rPr lang="nb-NO" dirty="0"/>
              <a:t> less data </a:t>
            </a:r>
            <a:r>
              <a:rPr lang="nb-NO" dirty="0" err="1"/>
              <a:t>compared</a:t>
            </a:r>
            <a:r>
              <a:rPr lang="nb-NO" dirty="0"/>
              <a:t> to </a:t>
            </a:r>
            <a:r>
              <a:rPr lang="nb-NO" dirty="0" err="1"/>
              <a:t>purely</a:t>
            </a:r>
            <a:r>
              <a:rPr lang="nb-NO" dirty="0"/>
              <a:t> data-driven </a:t>
            </a:r>
            <a:r>
              <a:rPr lang="nb-NO" dirty="0" err="1"/>
              <a:t>models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Interpretability</a:t>
            </a:r>
            <a:r>
              <a:rPr lang="nb-NO" dirty="0"/>
              <a:t>: </a:t>
            </a:r>
            <a:r>
              <a:rPr lang="nb-NO" dirty="0" err="1"/>
              <a:t>Provides</a:t>
            </a:r>
            <a:r>
              <a:rPr lang="nb-NO" dirty="0"/>
              <a:t> </a:t>
            </a:r>
            <a:r>
              <a:rPr lang="nb-NO" dirty="0" err="1"/>
              <a:t>insights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underlying </a:t>
            </a:r>
            <a:r>
              <a:rPr lang="nb-NO" dirty="0" err="1"/>
              <a:t>physical</a:t>
            </a:r>
            <a:r>
              <a:rPr lang="nb-NO" dirty="0"/>
              <a:t> </a:t>
            </a:r>
            <a:r>
              <a:rPr lang="nb-NO" dirty="0" err="1"/>
              <a:t>processes</a:t>
            </a:r>
            <a:r>
              <a:rPr lang="nb-NO" dirty="0"/>
              <a:t>.</a:t>
            </a:r>
          </a:p>
          <a:p>
            <a:pPr marL="0" indent="0">
              <a:buNone/>
            </a:pPr>
            <a:r>
              <a:rPr lang="nb-NO" b="1" dirty="0"/>
              <a:t>Challenges:</a:t>
            </a:r>
            <a:endParaRPr lang="nb-NO" dirty="0"/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Complexity</a:t>
            </a:r>
            <a:r>
              <a:rPr lang="nb-NO" dirty="0"/>
              <a:t>: </a:t>
            </a:r>
            <a:r>
              <a:rPr lang="nb-NO" dirty="0" err="1"/>
              <a:t>Integrating</a:t>
            </a:r>
            <a:r>
              <a:rPr lang="nb-NO" dirty="0"/>
              <a:t> </a:t>
            </a:r>
            <a:r>
              <a:rPr lang="nb-NO" dirty="0" err="1"/>
              <a:t>physical</a:t>
            </a:r>
            <a:r>
              <a:rPr lang="nb-NO" dirty="0"/>
              <a:t> </a:t>
            </a:r>
            <a:r>
              <a:rPr lang="nb-NO" dirty="0" err="1"/>
              <a:t>laws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neural </a:t>
            </a:r>
            <a:r>
              <a:rPr lang="nb-NO" dirty="0" err="1"/>
              <a:t>networks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complex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 err="1"/>
              <a:t>Computational</a:t>
            </a:r>
            <a:r>
              <a:rPr lang="nb-NO" b="1" dirty="0"/>
              <a:t> </a:t>
            </a:r>
            <a:r>
              <a:rPr lang="nb-NO" b="1" dirty="0" err="1"/>
              <a:t>Cost</a:t>
            </a:r>
            <a:r>
              <a:rPr lang="nb-NO" dirty="0"/>
              <a:t>: May </a:t>
            </a:r>
            <a:r>
              <a:rPr lang="nb-NO" dirty="0" err="1"/>
              <a:t>require</a:t>
            </a:r>
            <a:r>
              <a:rPr lang="nb-NO" dirty="0"/>
              <a:t> </a:t>
            </a:r>
            <a:r>
              <a:rPr lang="nb-NO" dirty="0" err="1"/>
              <a:t>significant</a:t>
            </a:r>
            <a:r>
              <a:rPr lang="nb-NO" dirty="0"/>
              <a:t> </a:t>
            </a:r>
            <a:r>
              <a:rPr lang="nb-NO" dirty="0" err="1"/>
              <a:t>computational</a:t>
            </a:r>
            <a:r>
              <a:rPr lang="nb-NO" dirty="0"/>
              <a:t> </a:t>
            </a:r>
            <a:r>
              <a:rPr lang="nb-NO" dirty="0" err="1"/>
              <a:t>resources</a:t>
            </a:r>
            <a:r>
              <a:rPr lang="nb-NO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b="1" dirty="0"/>
              <a:t>Model </a:t>
            </a:r>
            <a:r>
              <a:rPr lang="nb-NO" b="1" dirty="0" err="1"/>
              <a:t>Validation</a:t>
            </a:r>
            <a:r>
              <a:rPr lang="nb-NO" dirty="0"/>
              <a:t>: </a:t>
            </a:r>
            <a:r>
              <a:rPr lang="nb-NO" dirty="0" err="1"/>
              <a:t>Ensuring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accurately</a:t>
            </a:r>
            <a:r>
              <a:rPr lang="nb-NO" dirty="0"/>
              <a:t> </a:t>
            </a:r>
            <a:r>
              <a:rPr lang="nb-NO" dirty="0" err="1"/>
              <a:t>represents</a:t>
            </a:r>
            <a:r>
              <a:rPr lang="nb-NO" dirty="0"/>
              <a:t>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data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physical</a:t>
            </a:r>
            <a:r>
              <a:rPr lang="nb-NO" dirty="0"/>
              <a:t> </a:t>
            </a:r>
            <a:r>
              <a:rPr lang="nb-NO" dirty="0" err="1"/>
              <a:t>laws</a:t>
            </a:r>
            <a:r>
              <a:rPr lang="nb-NO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96D76DED-F7A1-0D61-F05F-58BB4FC9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30EB2874-E2FB-579E-6C14-6A6F2D9D034D}"/>
              </a:ext>
            </a:extLst>
          </p:cNvPr>
          <p:cNvSpPr txBox="1"/>
          <p:nvPr/>
        </p:nvSpPr>
        <p:spPr>
          <a:xfrm>
            <a:off x="1022920" y="1317622"/>
            <a:ext cx="7005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err="1"/>
              <a:t>Physics-Informed</a:t>
            </a:r>
            <a:r>
              <a:rPr lang="nb-NO" sz="1400" b="1" dirty="0"/>
              <a:t> Neural Networks (</a:t>
            </a:r>
            <a:r>
              <a:rPr lang="nb-NO" sz="1400" b="1" dirty="0" err="1"/>
              <a:t>PiNNs</a:t>
            </a:r>
            <a:r>
              <a:rPr lang="nb-NO" sz="1400" b="1" dirty="0"/>
              <a:t>)</a:t>
            </a:r>
            <a:r>
              <a:rPr lang="nb-NO" sz="1400" dirty="0"/>
              <a:t>: A type </a:t>
            </a:r>
            <a:r>
              <a:rPr lang="nb-NO" sz="1400" dirty="0" err="1"/>
              <a:t>of</a:t>
            </a:r>
            <a:r>
              <a:rPr lang="nb-NO" sz="1400" dirty="0"/>
              <a:t> neural </a:t>
            </a:r>
            <a:r>
              <a:rPr lang="nb-NO" sz="1400" dirty="0" err="1"/>
              <a:t>network</a:t>
            </a:r>
            <a:r>
              <a:rPr lang="nb-NO" sz="1400" dirty="0"/>
              <a:t> </a:t>
            </a:r>
            <a:r>
              <a:rPr lang="nb-NO" sz="1400" dirty="0" err="1"/>
              <a:t>that</a:t>
            </a:r>
            <a:r>
              <a:rPr lang="nb-NO" sz="1400" dirty="0"/>
              <a:t> </a:t>
            </a:r>
            <a:r>
              <a:rPr lang="nb-NO" sz="1400" dirty="0" err="1"/>
              <a:t>incorporates</a:t>
            </a:r>
            <a:r>
              <a:rPr lang="nb-NO" sz="1400" dirty="0"/>
              <a:t> </a:t>
            </a:r>
            <a:r>
              <a:rPr lang="nb-NO" sz="1400" dirty="0" err="1"/>
              <a:t>physical</a:t>
            </a:r>
            <a:r>
              <a:rPr lang="nb-NO" sz="1400" dirty="0"/>
              <a:t> </a:t>
            </a:r>
            <a:r>
              <a:rPr lang="nb-NO" sz="1400" dirty="0" err="1"/>
              <a:t>laws</a:t>
            </a:r>
            <a:r>
              <a:rPr lang="nb-NO" sz="1400" dirty="0"/>
              <a:t> and </a:t>
            </a:r>
            <a:r>
              <a:rPr lang="nb-NO" sz="1400" dirty="0" err="1"/>
              <a:t>theoretical</a:t>
            </a:r>
            <a:r>
              <a:rPr lang="nb-NO" sz="1400" dirty="0"/>
              <a:t> </a:t>
            </a:r>
            <a:r>
              <a:rPr lang="nb-NO" sz="1400" dirty="0" err="1"/>
              <a:t>models</a:t>
            </a:r>
            <a:r>
              <a:rPr lang="nb-NO" sz="1400" dirty="0"/>
              <a:t> </a:t>
            </a:r>
            <a:r>
              <a:rPr lang="nb-NO" sz="1400" dirty="0" err="1"/>
              <a:t>into</a:t>
            </a:r>
            <a:r>
              <a:rPr lang="nb-NO" sz="1400" dirty="0"/>
              <a:t> </a:t>
            </a:r>
            <a:r>
              <a:rPr lang="nb-NO" sz="1400" dirty="0" err="1"/>
              <a:t>the</a:t>
            </a:r>
            <a:r>
              <a:rPr lang="nb-NO" sz="1400" dirty="0"/>
              <a:t> </a:t>
            </a:r>
            <a:r>
              <a:rPr lang="nb-NO" sz="1400" dirty="0" err="1"/>
              <a:t>learning</a:t>
            </a:r>
            <a:r>
              <a:rPr lang="nb-NO" sz="1400" dirty="0"/>
              <a:t> </a:t>
            </a:r>
            <a:r>
              <a:rPr lang="nb-NO" sz="1400" dirty="0" err="1"/>
              <a:t>process</a:t>
            </a:r>
            <a:r>
              <a:rPr lang="nb-NO" sz="1400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21851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F9CF702-4F7C-8F26-0023-BD955E79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Deterministic vs stochastic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867B9E82-5C70-2EB6-C7E2-141C514BA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63A4C7DC-0DB0-9D86-6264-09E6F3381C56}"/>
              </a:ext>
            </a:extLst>
          </p:cNvPr>
          <p:cNvGrpSpPr/>
          <p:nvPr/>
        </p:nvGrpSpPr>
        <p:grpSpPr>
          <a:xfrm>
            <a:off x="378644" y="1550248"/>
            <a:ext cx="4572000" cy="2753784"/>
            <a:chOff x="378644" y="1550248"/>
            <a:chExt cx="4572000" cy="2753784"/>
          </a:xfrm>
        </p:grpSpPr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6A7EE9D8-D721-20DD-F9F3-86F05343D5DB}"/>
                </a:ext>
              </a:extLst>
            </p:cNvPr>
            <p:cNvSpPr/>
            <p:nvPr/>
          </p:nvSpPr>
          <p:spPr>
            <a:xfrm>
              <a:off x="378644" y="4119366"/>
              <a:ext cx="4572000" cy="18466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nb-NO" sz="600" dirty="0"/>
                <a:t>By </a:t>
              </a:r>
              <a:r>
                <a:rPr lang="nb-NO" sz="600" dirty="0" err="1"/>
                <a:t>Ruryk</a:t>
              </a:r>
              <a:r>
                <a:rPr lang="nb-NO" sz="600" dirty="0"/>
                <a:t> - </a:t>
              </a:r>
              <a:r>
                <a:rPr lang="nb-NO" sz="600" dirty="0" err="1"/>
                <a:t>Own</a:t>
              </a:r>
              <a:r>
                <a:rPr lang="nb-NO" sz="600" dirty="0"/>
                <a:t> </a:t>
              </a:r>
              <a:r>
                <a:rPr lang="nb-NO" sz="600" dirty="0" err="1"/>
                <a:t>work</a:t>
              </a:r>
              <a:r>
                <a:rPr lang="nb-NO" sz="600" dirty="0"/>
                <a:t>, CC BY-SA 3.0, </a:t>
              </a:r>
              <a:r>
                <a:rPr lang="nb-NO" sz="600" dirty="0" err="1"/>
                <a:t>https</a:t>
              </a:r>
              <a:r>
                <a:rPr lang="nb-NO" sz="600" dirty="0"/>
                <a:t>://</a:t>
              </a:r>
              <a:r>
                <a:rPr lang="nb-NO" sz="600" dirty="0" err="1"/>
                <a:t>commons.wikimedia.org</a:t>
              </a:r>
              <a:r>
                <a:rPr lang="nb-NO" sz="600" dirty="0"/>
                <a:t>/w/</a:t>
              </a:r>
              <a:r>
                <a:rPr lang="nb-NO" sz="600" dirty="0" err="1"/>
                <a:t>index.php?curid</a:t>
              </a:r>
              <a:r>
                <a:rPr lang="nb-NO" sz="600" dirty="0"/>
                <a:t>=14960932</a:t>
              </a:r>
            </a:p>
          </p:txBody>
        </p:sp>
        <p:pic>
          <p:nvPicPr>
            <p:cNvPr id="7" name="Bilde 6">
              <a:extLst>
                <a:ext uri="{FF2B5EF4-FFF2-40B4-BE49-F238E27FC236}">
                  <a16:creationId xmlns:a16="http://schemas.microsoft.com/office/drawing/2014/main" id="{0A83F1B4-A551-D288-386E-A5E46BEED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644" y="1550248"/>
              <a:ext cx="1447800" cy="2603500"/>
            </a:xfrm>
            <a:prstGeom prst="rect">
              <a:avLst/>
            </a:prstGeom>
          </p:spPr>
        </p:pic>
      </p:grpSp>
      <p:grpSp>
        <p:nvGrpSpPr>
          <p:cNvPr id="8" name="Gruppe 7">
            <a:extLst>
              <a:ext uri="{FF2B5EF4-FFF2-40B4-BE49-F238E27FC236}">
                <a16:creationId xmlns:a16="http://schemas.microsoft.com/office/drawing/2014/main" id="{21A9A3BA-298C-D5FD-8ECF-67B231D904C7}"/>
              </a:ext>
            </a:extLst>
          </p:cNvPr>
          <p:cNvGrpSpPr/>
          <p:nvPr/>
        </p:nvGrpSpPr>
        <p:grpSpPr>
          <a:xfrm>
            <a:off x="4005660" y="1592482"/>
            <a:ext cx="1862484" cy="1575832"/>
            <a:chOff x="4005660" y="1592482"/>
            <a:chExt cx="1862484" cy="1575832"/>
          </a:xfrm>
        </p:grpSpPr>
        <p:pic>
          <p:nvPicPr>
            <p:cNvPr id="9" name="Bilde 8" descr="Et bilde som inneholder objekt, gå på ski&#10;&#10;&#10;&#10;Automatisk generert beskrivelse">
              <a:extLst>
                <a:ext uri="{FF2B5EF4-FFF2-40B4-BE49-F238E27FC236}">
                  <a16:creationId xmlns:a16="http://schemas.microsoft.com/office/drawing/2014/main" id="{977C08F8-EF13-CD1A-B79F-2F3350CAF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944" y="1592482"/>
              <a:ext cx="1371600" cy="1206500"/>
            </a:xfrm>
            <a:prstGeom prst="rect">
              <a:avLst/>
            </a:prstGeom>
          </p:spPr>
        </p:pic>
        <p:sp>
          <p:nvSpPr>
            <p:cNvPr id="10" name="Rektangel 9">
              <a:extLst>
                <a:ext uri="{FF2B5EF4-FFF2-40B4-BE49-F238E27FC236}">
                  <a16:creationId xmlns:a16="http://schemas.microsoft.com/office/drawing/2014/main" id="{A5B9C9C2-DE31-EE16-6B69-EBAA1272B9AD}"/>
                </a:ext>
              </a:extLst>
            </p:cNvPr>
            <p:cNvSpPr/>
            <p:nvPr/>
          </p:nvSpPr>
          <p:spPr>
            <a:xfrm>
              <a:off x="4005660" y="2798982"/>
              <a:ext cx="18624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600" dirty="0"/>
                <a:t>By 100Miezekatzen - </a:t>
              </a:r>
              <a:r>
                <a:rPr lang="nb-NO" sz="600" dirty="0" err="1"/>
                <a:t>Own</a:t>
              </a:r>
              <a:r>
                <a:rPr lang="nb-NO" sz="600" dirty="0"/>
                <a:t> </a:t>
              </a:r>
              <a:r>
                <a:rPr lang="nb-NO" sz="600" dirty="0" err="1"/>
                <a:t>work</a:t>
              </a:r>
              <a:r>
                <a:rPr lang="nb-NO" sz="600" dirty="0"/>
                <a:t>, CC BY-SA 3.0, </a:t>
              </a:r>
              <a:r>
                <a:rPr lang="nb-NO" sz="600" dirty="0" err="1"/>
                <a:t>https</a:t>
              </a:r>
              <a:r>
                <a:rPr lang="nb-NO" sz="600" dirty="0"/>
                <a:t>://</a:t>
              </a:r>
              <a:r>
                <a:rPr lang="nb-NO" sz="600" dirty="0" err="1"/>
                <a:t>commons.wikimedia.org</a:t>
              </a:r>
              <a:r>
                <a:rPr lang="nb-NO" sz="600" dirty="0"/>
                <a:t>/w/</a:t>
              </a:r>
              <a:r>
                <a:rPr lang="nb-NO" sz="600" dirty="0" err="1"/>
                <a:t>index.php?curid</a:t>
              </a:r>
              <a:r>
                <a:rPr lang="nb-NO" sz="600" dirty="0"/>
                <a:t>=25184171</a:t>
              </a:r>
            </a:p>
          </p:txBody>
        </p:sp>
      </p:grpSp>
      <p:pic>
        <p:nvPicPr>
          <p:cNvPr id="11" name="Plassholder for innhold 4">
            <a:extLst>
              <a:ext uri="{FF2B5EF4-FFF2-40B4-BE49-F238E27FC236}">
                <a16:creationId xmlns:a16="http://schemas.microsoft.com/office/drawing/2014/main" id="{43EF7052-0902-911C-C7D8-C4DBAC470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1998" y="1575715"/>
            <a:ext cx="1944216" cy="1399246"/>
          </a:xfrm>
          <a:prstGeom prst="rect">
            <a:avLst/>
          </a:prstGeom>
        </p:spPr>
      </p:pic>
      <p:pic>
        <p:nvPicPr>
          <p:cNvPr id="12" name="lorenz">
            <a:hlinkClick r:id="" action="ppaction://media"/>
            <a:extLst>
              <a:ext uri="{FF2B5EF4-FFF2-40B4-BE49-F238E27FC236}">
                <a16:creationId xmlns:a16="http://schemas.microsoft.com/office/drawing/2014/main" id="{36559AFF-D740-5B13-C331-8543EE36638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55430" y="1324163"/>
            <a:ext cx="2878241" cy="2158681"/>
          </a:xfrm>
          <a:prstGeom prst="rect">
            <a:avLst/>
          </a:prstGeom>
        </p:spPr>
      </p:pic>
      <p:pic>
        <p:nvPicPr>
          <p:cNvPr id="13" name="Plassholder for innhold 4">
            <a:extLst>
              <a:ext uri="{FF2B5EF4-FFF2-40B4-BE49-F238E27FC236}">
                <a16:creationId xmlns:a16="http://schemas.microsoft.com/office/drawing/2014/main" id="{A06AB77C-B930-CF17-AAC0-9644AD852F2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71" b="95"/>
          <a:stretch/>
        </p:blipFill>
        <p:spPr>
          <a:xfrm>
            <a:off x="3646109" y="4497607"/>
            <a:ext cx="2897736" cy="56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2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A2CA883-6A55-8FF9-1333-AD517CCFC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Deterministic models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91077F55-FE14-FBBD-834E-0E2DD236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5D7B0907-513D-D436-D98D-76759B8C3A8D}"/>
              </a:ext>
            </a:extLst>
          </p:cNvPr>
          <p:cNvSpPr txBox="1"/>
          <p:nvPr/>
        </p:nvSpPr>
        <p:spPr>
          <a:xfrm>
            <a:off x="615606" y="1630916"/>
            <a:ext cx="42444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Even deterministic models has a horizon whereafter the predictions are not reliable.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Uncertainties in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 model itself.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Tuning from observations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Inherent stochasticity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Must run ensembles of simulations.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0A200E28-A5D8-A9D3-A8CD-D067B34827AD}"/>
              </a:ext>
            </a:extLst>
          </p:cNvPr>
          <p:cNvGrpSpPr/>
          <p:nvPr/>
        </p:nvGrpSpPr>
        <p:grpSpPr>
          <a:xfrm>
            <a:off x="5703053" y="253579"/>
            <a:ext cx="3615092" cy="1296144"/>
            <a:chOff x="1199089" y="10900207"/>
            <a:chExt cx="10229270" cy="2830859"/>
          </a:xfrm>
        </p:grpSpPr>
        <p:pic>
          <p:nvPicPr>
            <p:cNvPr id="11" name="Bilde 10" descr="accu prec.png">
              <a:extLst>
                <a:ext uri="{FF2B5EF4-FFF2-40B4-BE49-F238E27FC236}">
                  <a16:creationId xmlns:a16="http://schemas.microsoft.com/office/drawing/2014/main" id="{D87B1DE8-052B-1F72-85A1-3689E6CA8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806" y="10900207"/>
              <a:ext cx="8832981" cy="2324472"/>
            </a:xfrm>
            <a:prstGeom prst="rect">
              <a:avLst/>
            </a:prstGeom>
          </p:spPr>
        </p:pic>
        <p:sp>
          <p:nvSpPr>
            <p:cNvPr id="12" name="TekstSylinder 11">
              <a:extLst>
                <a:ext uri="{FF2B5EF4-FFF2-40B4-BE49-F238E27FC236}">
                  <a16:creationId xmlns:a16="http://schemas.microsoft.com/office/drawing/2014/main" id="{F15793D1-3B95-4C76-14B3-FFF35B33354D}"/>
                </a:ext>
              </a:extLst>
            </p:cNvPr>
            <p:cNvSpPr txBox="1"/>
            <p:nvPr/>
          </p:nvSpPr>
          <p:spPr>
            <a:xfrm>
              <a:off x="1199089" y="12906730"/>
              <a:ext cx="10229270" cy="824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 dirty="0">
                  <a:solidFill>
                    <a:prstClr val="black"/>
                  </a:solidFill>
                  <a:latin typeface="Arial"/>
                </a:rPr>
                <a:t>Nate Silver: The signal and the noise</a:t>
              </a:r>
            </a:p>
          </p:txBody>
        </p:sp>
      </p:grpSp>
      <p:pic>
        <p:nvPicPr>
          <p:cNvPr id="5" name="Bilde 4">
            <a:extLst>
              <a:ext uri="{FF2B5EF4-FFF2-40B4-BE49-F238E27FC236}">
                <a16:creationId xmlns:a16="http://schemas.microsoft.com/office/drawing/2014/main" id="{2C37782F-FA3F-403A-ADB7-5372749E0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33" b="26785"/>
          <a:stretch/>
        </p:blipFill>
        <p:spPr>
          <a:xfrm>
            <a:off x="4999447" y="1317867"/>
            <a:ext cx="3615092" cy="376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1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5A80D3C-8A0B-55CD-33F2-E3D4D2CE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Uncertainties	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444BC41-B703-76CB-B840-0B17B75CD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81403"/>
            <a:ext cx="3333056" cy="158069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1800" dirty="0"/>
              <a:t>Aleatory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 dirty="0"/>
              <a:t>Inherent randomness</a:t>
            </a:r>
          </a:p>
          <a:p>
            <a:pPr lvl="1">
              <a:buFont typeface="Wingdings" pitchFamily="2" charset="2"/>
              <a:buChar char="§"/>
            </a:pPr>
            <a:r>
              <a:rPr lang="en-GB" sz="1800" dirty="0"/>
              <a:t>Probability distributions</a:t>
            </a:r>
          </a:p>
          <a:p>
            <a:pPr marL="457200" lvl="1" indent="0">
              <a:buNone/>
            </a:pPr>
            <a:endParaRPr lang="en-GB" sz="1800" dirty="0"/>
          </a:p>
          <a:p>
            <a:pPr lvl="1"/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3E5A5149-CA2D-E411-B698-E9B4FFF9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8180DD80-950D-E559-A031-DAC90EEF5FDD}"/>
              </a:ext>
            </a:extLst>
          </p:cNvPr>
          <p:cNvSpPr txBox="1"/>
          <p:nvPr/>
        </p:nvSpPr>
        <p:spPr>
          <a:xfrm>
            <a:off x="4882293" y="1781403"/>
            <a:ext cx="36150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Epistemic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Limited knowledge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Need more information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Can we move to aleatory?</a:t>
            </a:r>
          </a:p>
          <a:p>
            <a:endParaRPr lang="en-GB" dirty="0"/>
          </a:p>
        </p:txBody>
      </p:sp>
      <p:sp>
        <p:nvSpPr>
          <p:cNvPr id="6" name="Pil venstre 5">
            <a:extLst>
              <a:ext uri="{FF2B5EF4-FFF2-40B4-BE49-F238E27FC236}">
                <a16:creationId xmlns:a16="http://schemas.microsoft.com/office/drawing/2014/main" id="{15C5E009-5002-EFEF-2336-F601954C8373}"/>
              </a:ext>
            </a:extLst>
          </p:cNvPr>
          <p:cNvSpPr/>
          <p:nvPr/>
        </p:nvSpPr>
        <p:spPr>
          <a:xfrm>
            <a:off x="3944616" y="1995686"/>
            <a:ext cx="771400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88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91F2FAC1-A3A8-0E25-838D-1296F3C37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1800" b="1" dirty="0" err="1"/>
              <a:t>Aleatory</a:t>
            </a:r>
            <a:r>
              <a:rPr lang="nb-NO" sz="1800" b="1" dirty="0"/>
              <a:t> and </a:t>
            </a:r>
            <a:r>
              <a:rPr lang="nb-NO" sz="1800" b="1" dirty="0" err="1"/>
              <a:t>Epistemic</a:t>
            </a:r>
            <a:r>
              <a:rPr lang="nb-NO" sz="1800" b="1" dirty="0"/>
              <a:t> </a:t>
            </a:r>
            <a:r>
              <a:rPr lang="nb-NO" sz="1800" b="1" dirty="0" err="1"/>
              <a:t>Uncertainties</a:t>
            </a:r>
            <a:r>
              <a:rPr lang="nb-NO" sz="1800" b="1" dirty="0"/>
              <a:t> in </a:t>
            </a:r>
            <a:r>
              <a:rPr lang="nb-NO" sz="1800" b="1" dirty="0" err="1"/>
              <a:t>Modelling</a:t>
            </a:r>
            <a:endParaRPr lang="en-GB" sz="1800" dirty="0"/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A8130A55-A932-293A-8A7B-5D7939F14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9592" y="1455626"/>
            <a:ext cx="3528392" cy="255628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2900" b="1" dirty="0">
                <a:solidFill>
                  <a:schemeClr val="accent2">
                    <a:lumMod val="75000"/>
                  </a:schemeClr>
                </a:solidFill>
              </a:rPr>
              <a:t>Aleatory Uncertainty</a:t>
            </a:r>
            <a:r>
              <a:rPr lang="en-GB" dirty="0"/>
              <a:t>: </a:t>
            </a:r>
          </a:p>
          <a:p>
            <a:pPr marL="0" indent="0">
              <a:buNone/>
            </a:pPr>
            <a:r>
              <a:rPr lang="en-GB" dirty="0"/>
              <a:t>stochastic or inherent uncertainty, it arises from inherent variability or randomness in the system or environment.</a:t>
            </a:r>
            <a:endParaRPr lang="en-GB" b="1" dirty="0"/>
          </a:p>
          <a:p>
            <a:pPr marL="0" indent="0">
              <a:buNone/>
            </a:pPr>
            <a:r>
              <a:rPr lang="en-GB" b="1" dirty="0"/>
              <a:t>Characteristics</a:t>
            </a:r>
            <a:r>
              <a:rPr lang="en-GB" dirty="0"/>
              <a:t>: </a:t>
            </a:r>
          </a:p>
          <a:p>
            <a:pPr marL="177800" indent="88900"/>
            <a:r>
              <a:rPr lang="en-GB" dirty="0"/>
              <a:t>Cannot be reduced by gathering more information</a:t>
            </a:r>
          </a:p>
          <a:p>
            <a:pPr marL="177800" indent="88900"/>
            <a:r>
              <a:rPr lang="en-GB" dirty="0"/>
              <a:t>Examples: Weather variations, material properties, and random failures.</a:t>
            </a:r>
          </a:p>
          <a:p>
            <a:pPr marL="177800" indent="-130175">
              <a:buNone/>
            </a:pPr>
            <a:r>
              <a:rPr lang="en-GB" b="1" dirty="0"/>
              <a:t>Sources of Uncertainty:</a:t>
            </a:r>
            <a:endParaRPr lang="en-GB" dirty="0"/>
          </a:p>
          <a:p>
            <a:pPr marL="177800" lvl="1" indent="88900">
              <a:buFont typeface="Arial" panose="020B0604020202020204" pitchFamily="34" charset="0"/>
              <a:buChar char="•"/>
            </a:pPr>
            <a:r>
              <a:rPr lang="en-GB" dirty="0"/>
              <a:t>Natural variability in physical systems.</a:t>
            </a:r>
          </a:p>
          <a:p>
            <a:pPr marL="177800" lvl="1" indent="88900">
              <a:buFont typeface="Arial" panose="020B0604020202020204" pitchFamily="34" charset="0"/>
              <a:buChar char="•"/>
            </a:pPr>
            <a:r>
              <a:rPr lang="en-GB" dirty="0"/>
              <a:t>Randomness in human </a:t>
            </a:r>
            <a:r>
              <a:rPr lang="en-GB" dirty="0" err="1"/>
              <a:t>behavior</a:t>
            </a:r>
            <a:r>
              <a:rPr lang="en-GB" dirty="0"/>
              <a:t>.</a:t>
            </a:r>
          </a:p>
          <a:p>
            <a:pPr marL="177800" indent="-169863">
              <a:buNone/>
            </a:pPr>
            <a:r>
              <a:rPr lang="en-GB" b="1" dirty="0"/>
              <a:t>Managing Uncertainty:</a:t>
            </a:r>
            <a:endParaRPr lang="en-GB" dirty="0"/>
          </a:p>
          <a:p>
            <a:pPr marL="177800" lvl="1" indent="88900">
              <a:buFont typeface="Arial" panose="020B0604020202020204" pitchFamily="34" charset="0"/>
              <a:buChar char="•"/>
            </a:pPr>
            <a:r>
              <a:rPr lang="en-GB" dirty="0"/>
              <a:t>Use probabilistic models to account for variability.</a:t>
            </a:r>
          </a:p>
          <a:p>
            <a:pPr marL="177800" lvl="1" indent="88900">
              <a:buFont typeface="Arial" panose="020B0604020202020204" pitchFamily="34" charset="0"/>
              <a:buChar char="•"/>
            </a:pPr>
            <a:r>
              <a:rPr lang="en-GB" dirty="0"/>
              <a:t>Perform sensitivity analysis to understand the impact of variability.</a:t>
            </a: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E4E8E6A9-80CF-9989-7DA4-6CB8836307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2900" b="1" dirty="0">
                <a:solidFill>
                  <a:schemeClr val="accent2">
                    <a:lumMod val="75000"/>
                  </a:schemeClr>
                </a:solidFill>
              </a:rPr>
              <a:t>Epistemic Uncertainty</a:t>
            </a:r>
            <a:r>
              <a:rPr lang="en-GB" dirty="0"/>
              <a:t>: </a:t>
            </a:r>
          </a:p>
          <a:p>
            <a:pPr marL="0" indent="0">
              <a:buNone/>
            </a:pPr>
            <a:r>
              <a:rPr lang="en-GB" dirty="0"/>
              <a:t>systematic or reducible uncertainty, it arises from a lack of knowledge or information about the system.</a:t>
            </a:r>
          </a:p>
          <a:p>
            <a:pPr marL="0" indent="0">
              <a:buNone/>
            </a:pPr>
            <a:r>
              <a:rPr lang="en-GB" b="1" dirty="0"/>
              <a:t>Characteristics</a:t>
            </a:r>
            <a:r>
              <a:rPr lang="en-GB" dirty="0"/>
              <a:t>: </a:t>
            </a:r>
          </a:p>
          <a:p>
            <a:pPr marL="225425" lvl="2" indent="-136525">
              <a:buFont typeface="Arial" panose="020B0604020202020204" pitchFamily="34" charset="0"/>
              <a:buChar char="•"/>
            </a:pPr>
            <a:r>
              <a:rPr lang="en-GB" dirty="0"/>
              <a:t>Can be reduced by gathering more information or improving the model.</a:t>
            </a:r>
          </a:p>
          <a:p>
            <a:pPr marL="225425" lvl="2" indent="-136525">
              <a:buFont typeface="Arial" panose="020B0604020202020204" pitchFamily="34" charset="0"/>
              <a:buChar char="•"/>
            </a:pPr>
            <a:r>
              <a:rPr lang="en-GB" dirty="0"/>
              <a:t>Examples: Incomplete data, model assumptions, and measurement errors.</a:t>
            </a:r>
          </a:p>
          <a:p>
            <a:pPr marL="225425" indent="-177800">
              <a:buNone/>
            </a:pPr>
            <a:r>
              <a:rPr lang="en-GB" b="1" dirty="0"/>
              <a:t>Sources of Uncertainty:</a:t>
            </a:r>
            <a:endParaRPr lang="en-GB" dirty="0"/>
          </a:p>
          <a:p>
            <a:pPr marL="225425" lvl="1" indent="-136525">
              <a:buFont typeface="Arial" panose="020B0604020202020204" pitchFamily="34" charset="0"/>
              <a:buChar char="•"/>
            </a:pPr>
            <a:r>
              <a:rPr lang="en-GB" dirty="0"/>
              <a:t>Limited data availability.</a:t>
            </a:r>
          </a:p>
          <a:p>
            <a:pPr marL="225425" lvl="1" indent="-136525">
              <a:buFont typeface="Arial" panose="020B0604020202020204" pitchFamily="34" charset="0"/>
              <a:buChar char="•"/>
            </a:pPr>
            <a:r>
              <a:rPr lang="en-GB" dirty="0"/>
              <a:t>Simplifications and assumptions in models.</a:t>
            </a:r>
          </a:p>
          <a:p>
            <a:pPr marL="225425" lvl="1" indent="-136525">
              <a:buFont typeface="Arial" panose="020B0604020202020204" pitchFamily="34" charset="0"/>
              <a:buChar char="•"/>
            </a:pPr>
            <a:r>
              <a:rPr lang="en-GB" dirty="0"/>
              <a:t>Measurement inaccuracies.</a:t>
            </a:r>
          </a:p>
          <a:p>
            <a:pPr marL="225425" indent="-136525">
              <a:buNone/>
            </a:pPr>
            <a:r>
              <a:rPr lang="en-GB" b="1" dirty="0"/>
              <a:t>Managing Uncertainty:</a:t>
            </a:r>
            <a:endParaRPr lang="en-GB" dirty="0"/>
          </a:p>
          <a:p>
            <a:pPr marL="225425" lvl="1" indent="-136525">
              <a:buFont typeface="Arial" panose="020B0604020202020204" pitchFamily="34" charset="0"/>
              <a:buChar char="•"/>
            </a:pPr>
            <a:r>
              <a:rPr lang="en-GB" dirty="0"/>
              <a:t>Gather more data and improve data quality.</a:t>
            </a:r>
          </a:p>
          <a:p>
            <a:pPr marL="225425" lvl="1" indent="-136525">
              <a:buFont typeface="Arial" panose="020B0604020202020204" pitchFamily="34" charset="0"/>
              <a:buChar char="•"/>
            </a:pPr>
            <a:r>
              <a:rPr lang="en-GB" dirty="0"/>
              <a:t>Refine models and reduce assumptions.</a:t>
            </a:r>
          </a:p>
          <a:p>
            <a:pPr marL="225425" lvl="1" indent="-136525">
              <a:buFont typeface="Arial" panose="020B0604020202020204" pitchFamily="34" charset="0"/>
              <a:buChar char="•"/>
            </a:pPr>
            <a:r>
              <a:rPr lang="en-GB" dirty="0"/>
              <a:t>Use expert judgment and validation techniques.</a:t>
            </a:r>
          </a:p>
          <a:p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8911836E-7018-A24E-389F-F8CC0760E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Bergen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86472764-5610-A207-A55E-B2839010E18C}"/>
              </a:ext>
            </a:extLst>
          </p:cNvPr>
          <p:cNvSpPr txBox="1"/>
          <p:nvPr/>
        </p:nvSpPr>
        <p:spPr>
          <a:xfrm>
            <a:off x="467544" y="4200702"/>
            <a:ext cx="72724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100" b="1" dirty="0"/>
              <a:t>Benefits of Understanding Uncertainty:</a:t>
            </a:r>
            <a:endParaRPr lang="en-GB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100" b="1" dirty="0"/>
              <a:t>Improved Decision-Making</a:t>
            </a:r>
            <a:r>
              <a:rPr lang="en-GB" sz="1100" dirty="0"/>
              <a:t>: Helps in making informed decisions under uncertainty.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100" b="1" dirty="0"/>
              <a:t>Risk Management</a:t>
            </a:r>
            <a:r>
              <a:rPr lang="en-GB" sz="1100" dirty="0"/>
              <a:t>: Identifies and mitigates potential risks.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100" b="1" dirty="0"/>
              <a:t>Model Improvement</a:t>
            </a:r>
            <a:r>
              <a:rPr lang="en-GB" sz="1100" dirty="0"/>
              <a:t>: Guides efforts to refine and validate models.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7048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AA5478D-A073-A918-C52B-8740A7478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FHI model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DC4D2F2-C50A-A3D3-0480-492A96C41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455950"/>
            <a:ext cx="3528392" cy="2916000"/>
          </a:xfrm>
        </p:spPr>
        <p:txBody>
          <a:bodyPr/>
          <a:lstStyle/>
          <a:p>
            <a:r>
              <a:rPr lang="en-GB" dirty="0"/>
              <a:t>What can we add?</a:t>
            </a:r>
          </a:p>
          <a:p>
            <a:pPr lvl="1"/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1AD07BD-7944-7E59-944D-F83C8BDF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D1F9A34-C65F-42C4-51AF-1295556DF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66873"/>
            <a:ext cx="3193652" cy="272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88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6FE5DAA-0307-15BF-352E-855652732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2DD0BEA-04EA-A4D6-8F74-6129B4200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46F4999-15EE-30EC-D2AD-8F11B1B9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11712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37279F1-4576-B24D-AD9C-4E13DD492D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99592" y="-524594"/>
            <a:ext cx="1080120" cy="273677"/>
          </a:xfrm>
        </p:spPr>
        <p:txBody>
          <a:bodyPr/>
          <a:lstStyle/>
          <a:p>
            <a:r>
              <a:rPr lang="en-GB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page</a:t>
            </a:r>
          </a:p>
        </p:txBody>
      </p:sp>
      <p:sp>
        <p:nvSpPr>
          <p:cNvPr id="6" name="Plassholder for tekst 5" descr="Field showing webpage address (uib.no)">
            <a:extLst>
              <a:ext uri="{FF2B5EF4-FFF2-40B4-BE49-F238E27FC236}">
                <a16:creationId xmlns:a16="http://schemas.microsoft.com/office/drawing/2014/main" id="{82E9E5F9-659E-7646-BB31-FB73998E6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 err="1"/>
              <a:t>uib.no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76331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4026FEDC-FF05-420E-4E99-94B35EDF37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95711"/>
            <a:ext cx="3727807" cy="3687550"/>
          </a:xfrm>
          <a:prstGeom prst="rect">
            <a:avLst/>
          </a:prstGeom>
        </p:spPr>
      </p:pic>
      <p:sp>
        <p:nvSpPr>
          <p:cNvPr id="7" name="Tittel 6" descr="Title field">
            <a:extLst>
              <a:ext uri="{FF2B5EF4-FFF2-40B4-BE49-F238E27FC236}">
                <a16:creationId xmlns:a16="http://schemas.microsoft.com/office/drawing/2014/main" id="{2DD738CD-B15E-8D45-B944-967A326B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December 13, 2021</a:t>
            </a:r>
          </a:p>
        </p:txBody>
      </p:sp>
      <p:pic>
        <p:nvPicPr>
          <p:cNvPr id="3" name="Plassholder for innhold 2" descr="Et bilde som inneholder tekst&#10;&#10;Automatisk generert beskrivelse">
            <a:extLst>
              <a:ext uri="{FF2B5EF4-FFF2-40B4-BE49-F238E27FC236}">
                <a16:creationId xmlns:a16="http://schemas.microsoft.com/office/drawing/2014/main" id="{4F61E825-DAB0-454C-5FB5-2A913FE67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275606"/>
            <a:ext cx="5014009" cy="333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Plassholder for bunntekst 4" descr="Unit/affiliation">
            <a:extLst>
              <a:ext uri="{FF2B5EF4-FFF2-40B4-BE49-F238E27FC236}">
                <a16:creationId xmlns:a16="http://schemas.microsoft.com/office/drawing/2014/main" id="{681C0DC5-705E-8540-B656-6905EEB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</a:t>
            </a:r>
          </a:p>
        </p:txBody>
      </p:sp>
    </p:spTree>
    <p:extLst>
      <p:ext uri="{BB962C8B-B14F-4D97-AF65-F5344CB8AC3E}">
        <p14:creationId xmlns:p14="http://schemas.microsoft.com/office/powerpoint/2010/main" val="580801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C1BD94-F49B-DE60-62EF-505A6D91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January 4, 2022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9AADAB89-F56E-5119-B703-0488EA44C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522A46CB-A3E4-C1E6-1FF6-68CEF9FCC0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95711"/>
            <a:ext cx="3727807" cy="3687550"/>
          </a:xfrm>
          <a:prstGeom prst="rect">
            <a:avLst/>
          </a:prstGeom>
        </p:spPr>
      </p:pic>
      <p:pic>
        <p:nvPicPr>
          <p:cNvPr id="12" name="Plassholder for innhold 2" descr="Et bilde som inneholder tekst&#10;&#10;Automatisk generert beskrivelse">
            <a:extLst>
              <a:ext uri="{FF2B5EF4-FFF2-40B4-BE49-F238E27FC236}">
                <a16:creationId xmlns:a16="http://schemas.microsoft.com/office/drawing/2014/main" id="{499589EB-502C-0B58-EAE1-FCCEFEDDE0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293932"/>
            <a:ext cx="5014009" cy="333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lassholder for innhold 9">
            <a:extLst>
              <a:ext uri="{FF2B5EF4-FFF2-40B4-BE49-F238E27FC236}">
                <a16:creationId xmlns:a16="http://schemas.microsoft.com/office/drawing/2014/main" id="{19CCFC0F-01E5-CB1B-BD0E-C6A7EB3D2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351" y="1128093"/>
            <a:ext cx="3606127" cy="3726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547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B3F5941-A11D-9434-0638-C6F71891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happened?</a:t>
            </a:r>
          </a:p>
        </p:txBody>
      </p:sp>
      <p:pic>
        <p:nvPicPr>
          <p:cNvPr id="6" name="Plassholder for innhold 5" descr="Et bilde som inneholder tekst&#10;&#10;Automatisk generert beskrivelse">
            <a:extLst>
              <a:ext uri="{FF2B5EF4-FFF2-40B4-BE49-F238E27FC236}">
                <a16:creationId xmlns:a16="http://schemas.microsoft.com/office/drawing/2014/main" id="{7C3FFC59-8BBC-FBAB-3734-3736949DF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23032"/>
            <a:ext cx="3876621" cy="2916237"/>
          </a:xfrm>
        </p:spPr>
      </p:pic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5D9E851B-8421-FAE0-9AB4-68CED7F36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C168E5B5-6551-E46B-3F75-9D42935D5B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752" y="1423032"/>
            <a:ext cx="3469261" cy="233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75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CB4C28E-062C-65F9-F114-677EFF2A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Norwegian Institute of Public Health 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2624BC0-982E-FF57-E936-40C23C70F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5" name="Bilde 4" descr="Et bilde som inneholder bilvei, utendørs, himmel, bygning&#10;&#10;Automatisk generert beskrivelse">
            <a:extLst>
              <a:ext uri="{FF2B5EF4-FFF2-40B4-BE49-F238E27FC236}">
                <a16:creationId xmlns:a16="http://schemas.microsoft.com/office/drawing/2014/main" id="{7C7FC0DA-58E4-A78D-FBEB-D2A4B10C50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586" y="357844"/>
            <a:ext cx="1723682" cy="1246919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44757056-D5C6-82E1-A596-CC98BD69F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4" y="1373290"/>
            <a:ext cx="4217516" cy="3602461"/>
          </a:xfrm>
          <a:prstGeom prst="rect">
            <a:avLst/>
          </a:prstGeom>
        </p:spPr>
      </p:pic>
      <p:pic>
        <p:nvPicPr>
          <p:cNvPr id="15" name="Plassholder for innhold 2" descr="Et bilde som inneholder tekst&#10;&#10;Automatisk generert beskrivelse">
            <a:extLst>
              <a:ext uri="{FF2B5EF4-FFF2-40B4-BE49-F238E27FC236}">
                <a16:creationId xmlns:a16="http://schemas.microsoft.com/office/drawing/2014/main" id="{FB01FD4D-559D-5BC0-F990-4547008D5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737" y="2051150"/>
            <a:ext cx="2815659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Pil høyre 15">
            <a:extLst>
              <a:ext uri="{FF2B5EF4-FFF2-40B4-BE49-F238E27FC236}">
                <a16:creationId xmlns:a16="http://schemas.microsoft.com/office/drawing/2014/main" id="{704E2A62-9590-AD4C-882A-F493C516C2CF}"/>
              </a:ext>
            </a:extLst>
          </p:cNvPr>
          <p:cNvSpPr/>
          <p:nvPr/>
        </p:nvSpPr>
        <p:spPr>
          <a:xfrm>
            <a:off x="4788024" y="255271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85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3EA6F60-4673-4015-08B5-61F5A07CA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Decisions need to be made!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2A8A4F6-8BE0-E808-77A1-8AFA457D6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  <p:pic>
        <p:nvPicPr>
          <p:cNvPr id="5" name="Plassholder for innhold 6" descr="Et bilde som inneholder tekst&#10;&#10;Automatisk generert beskrivelse">
            <a:extLst>
              <a:ext uri="{FF2B5EF4-FFF2-40B4-BE49-F238E27FC236}">
                <a16:creationId xmlns:a16="http://schemas.microsoft.com/office/drawing/2014/main" id="{26EC7AEA-23CF-B6E0-AB3B-96AF7E264E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33" y="2504200"/>
            <a:ext cx="2460652" cy="964626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41FA49F3-DCEB-2677-39BB-2F8E8374BB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703" y="2504200"/>
            <a:ext cx="1431640" cy="964626"/>
          </a:xfrm>
          <a:prstGeom prst="rect">
            <a:avLst/>
          </a:prstGeom>
        </p:spPr>
      </p:pic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653581D5-A6B6-4A06-F1A4-2923B75F1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80181" y="1457382"/>
            <a:ext cx="3719541" cy="2916237"/>
          </a:xfr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E17CAD21-81B9-A67C-725C-EBF86B7DA4B5}"/>
              </a:ext>
            </a:extLst>
          </p:cNvPr>
          <p:cNvSpPr txBox="1"/>
          <p:nvPr/>
        </p:nvSpPr>
        <p:spPr>
          <a:xfrm>
            <a:off x="3047345" y="4537069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Under uncertainties</a:t>
            </a:r>
          </a:p>
        </p:txBody>
      </p:sp>
    </p:spTree>
    <p:extLst>
      <p:ext uri="{BB962C8B-B14F-4D97-AF65-F5344CB8AC3E}">
        <p14:creationId xmlns:p14="http://schemas.microsoft.com/office/powerpoint/2010/main" val="233115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FDCCEF8-190D-6054-4B56-BC288C46E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20" y="804231"/>
            <a:ext cx="7149480" cy="489701"/>
          </a:xfrm>
        </p:spPr>
        <p:txBody>
          <a:bodyPr anchor="b">
            <a:normAutofit/>
          </a:bodyPr>
          <a:lstStyle/>
          <a:p>
            <a:r>
              <a:rPr lang="en-GB" dirty="0"/>
              <a:t>What is mathematical modelling?</a:t>
            </a:r>
          </a:p>
        </p:txBody>
      </p:sp>
      <p:pic>
        <p:nvPicPr>
          <p:cNvPr id="5" name="Bilde 4" descr="Et bilde som inneholder klær, mann, tegning, sko&#10;&#10;Automatisk generert beskrivelse">
            <a:extLst>
              <a:ext uri="{FF2B5EF4-FFF2-40B4-BE49-F238E27FC236}">
                <a16:creationId xmlns:a16="http://schemas.microsoft.com/office/drawing/2014/main" id="{24C745D4-3455-B179-387E-480C9E46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53" r="4" b="4"/>
          <a:stretch/>
        </p:blipFill>
        <p:spPr>
          <a:xfrm>
            <a:off x="948589" y="1455626"/>
            <a:ext cx="3405064" cy="2916324"/>
          </a:xfrm>
          <a:prstGeom prst="rect">
            <a:avLst/>
          </a:prstGeom>
          <a:noFill/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1ED98B6-7756-870F-5558-444C61EAC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2400" y="1455626"/>
            <a:ext cx="3420000" cy="291632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nb-NO" sz="1400" b="0" i="0">
                <a:effectLst/>
              </a:rPr>
              <a:t>The </a:t>
            </a:r>
            <a:r>
              <a:rPr lang="nb-NO" sz="1400" b="0" i="0" err="1">
                <a:effectLst/>
              </a:rPr>
              <a:t>process</a:t>
            </a:r>
            <a:r>
              <a:rPr lang="nb-NO" sz="1400" b="0" i="0">
                <a:effectLst/>
              </a:rPr>
              <a:t> </a:t>
            </a:r>
            <a:r>
              <a:rPr lang="nb-NO" sz="1400" b="0" i="0" err="1">
                <a:effectLst/>
              </a:rPr>
              <a:t>of</a:t>
            </a:r>
            <a:r>
              <a:rPr lang="nb-NO" sz="1400" b="0" i="0">
                <a:effectLst/>
              </a:rPr>
              <a:t> </a:t>
            </a:r>
            <a:r>
              <a:rPr lang="nb-NO" sz="1400" b="0" i="0" err="1">
                <a:effectLst/>
              </a:rPr>
              <a:t>representing</a:t>
            </a:r>
            <a:r>
              <a:rPr lang="nb-NO" sz="1400" b="0" i="0">
                <a:effectLst/>
              </a:rPr>
              <a:t> real-</a:t>
            </a:r>
            <a:r>
              <a:rPr lang="nb-NO" sz="1400" b="0" i="0" err="1">
                <a:effectLst/>
              </a:rPr>
              <a:t>world</a:t>
            </a:r>
            <a:r>
              <a:rPr lang="nb-NO" sz="1400" b="0" i="0">
                <a:effectLst/>
              </a:rPr>
              <a:t> problems </a:t>
            </a:r>
            <a:r>
              <a:rPr lang="nb-NO" sz="1400" b="0" i="0" err="1">
                <a:effectLst/>
              </a:rPr>
              <a:t>through</a:t>
            </a:r>
            <a:r>
              <a:rPr lang="nb-NO" sz="1400" b="0" i="0">
                <a:effectLst/>
              </a:rPr>
              <a:t> </a:t>
            </a:r>
            <a:r>
              <a:rPr lang="nb-NO" sz="1400" b="0" i="0" err="1">
                <a:effectLst/>
              </a:rPr>
              <a:t>mathematical</a:t>
            </a:r>
            <a:r>
              <a:rPr lang="nb-NO" sz="1400" b="0" i="0">
                <a:effectLst/>
              </a:rPr>
              <a:t> </a:t>
            </a:r>
            <a:r>
              <a:rPr lang="nb-NO" sz="1400" b="0" i="0" err="1">
                <a:effectLst/>
              </a:rPr>
              <a:t>equations</a:t>
            </a:r>
            <a:r>
              <a:rPr lang="nb-NO" sz="1400" b="0" i="0">
                <a:effectLst/>
              </a:rPr>
              <a:t> and </a:t>
            </a:r>
            <a:r>
              <a:rPr lang="nb-NO" sz="1400" b="0" i="0" err="1">
                <a:effectLst/>
              </a:rPr>
              <a:t>concepts</a:t>
            </a:r>
            <a:r>
              <a:rPr lang="nb-NO" sz="1400" b="0" i="0">
                <a:effectLst/>
              </a:rPr>
              <a:t>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b-NO" sz="1400" b="1" i="0">
                <a:effectLst/>
              </a:rPr>
              <a:t>Problem Definition</a:t>
            </a:r>
            <a:r>
              <a:rPr lang="nb-NO" sz="1400" b="0" i="0">
                <a:effectLst/>
              </a:rPr>
              <a:t>: </a:t>
            </a:r>
            <a:r>
              <a:rPr lang="nb-NO" sz="1400" b="0" i="0" err="1">
                <a:effectLst/>
              </a:rPr>
              <a:t>Identify</a:t>
            </a:r>
            <a:r>
              <a:rPr lang="nb-NO" sz="1400" b="0" i="0">
                <a:effectLst/>
              </a:rPr>
              <a:t> </a:t>
            </a:r>
            <a:r>
              <a:rPr lang="nb-NO" sz="1400" b="0" i="0" err="1">
                <a:effectLst/>
              </a:rPr>
              <a:t>the</a:t>
            </a:r>
            <a:r>
              <a:rPr lang="nb-NO" sz="1400" b="0" i="0">
                <a:effectLst/>
              </a:rPr>
              <a:t> real-</a:t>
            </a:r>
            <a:r>
              <a:rPr lang="nb-NO" sz="1400" b="0" i="0" err="1">
                <a:effectLst/>
              </a:rPr>
              <a:t>world</a:t>
            </a:r>
            <a:r>
              <a:rPr lang="nb-NO" sz="1400" b="0" i="0">
                <a:effectLst/>
              </a:rPr>
              <a:t> problem.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b-NO" sz="1400" b="1" i="0" err="1">
                <a:effectLst/>
              </a:rPr>
              <a:t>Formulation</a:t>
            </a:r>
            <a:r>
              <a:rPr lang="nb-NO" sz="1400" b="0" i="0">
                <a:effectLst/>
              </a:rPr>
              <a:t>: </a:t>
            </a:r>
            <a:r>
              <a:rPr lang="nb-NO" sz="1400" b="0" i="0" err="1">
                <a:effectLst/>
              </a:rPr>
              <a:t>Develop</a:t>
            </a:r>
            <a:r>
              <a:rPr lang="nb-NO" sz="1400" b="0" i="0">
                <a:effectLst/>
              </a:rPr>
              <a:t> </a:t>
            </a:r>
            <a:r>
              <a:rPr lang="nb-NO" sz="1400" b="0" i="0" err="1">
                <a:effectLst/>
              </a:rPr>
              <a:t>the</a:t>
            </a:r>
            <a:r>
              <a:rPr lang="nb-NO" sz="1400" b="0" i="0">
                <a:effectLst/>
              </a:rPr>
              <a:t> </a:t>
            </a:r>
            <a:r>
              <a:rPr lang="nb-NO" sz="1400" b="0" i="0" err="1">
                <a:effectLst/>
              </a:rPr>
              <a:t>mathematical</a:t>
            </a:r>
            <a:r>
              <a:rPr lang="nb-NO" sz="1400" b="0" i="0">
                <a:effectLst/>
              </a:rPr>
              <a:t> </a:t>
            </a:r>
            <a:r>
              <a:rPr lang="nb-NO" sz="1400" b="0" i="0" err="1">
                <a:effectLst/>
              </a:rPr>
              <a:t>model</a:t>
            </a:r>
            <a:r>
              <a:rPr lang="nb-NO" sz="1400" b="0" i="0">
                <a:effectLst/>
              </a:rPr>
              <a:t>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b-NO" sz="1400" b="1"/>
              <a:t>Tuning: </a:t>
            </a:r>
            <a:r>
              <a:rPr lang="nb-NO" sz="1400" err="1"/>
              <a:t>adjust</a:t>
            </a:r>
            <a:r>
              <a:rPr lang="nb-NO" sz="1400"/>
              <a:t> </a:t>
            </a:r>
            <a:r>
              <a:rPr lang="nb-NO" sz="1400" err="1"/>
              <a:t>the</a:t>
            </a:r>
            <a:r>
              <a:rPr lang="nb-NO" sz="1400"/>
              <a:t> </a:t>
            </a:r>
            <a:r>
              <a:rPr lang="nb-NO" sz="1400" err="1"/>
              <a:t>model</a:t>
            </a:r>
            <a:r>
              <a:rPr lang="nb-NO" sz="1400"/>
              <a:t> to </a:t>
            </a:r>
            <a:r>
              <a:rPr lang="nb-NO" sz="1400" err="1"/>
              <a:t>fit</a:t>
            </a:r>
            <a:r>
              <a:rPr lang="nb-NO" sz="1400"/>
              <a:t> data.</a:t>
            </a:r>
            <a:endParaRPr lang="nb-NO" sz="1400" b="1" i="0">
              <a:effectLst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b-NO" sz="1400" b="1" i="0">
                <a:effectLst/>
              </a:rPr>
              <a:t>Solution</a:t>
            </a:r>
            <a:r>
              <a:rPr lang="nb-NO" sz="1400" b="0" i="0">
                <a:effectLst/>
              </a:rPr>
              <a:t>: </a:t>
            </a:r>
            <a:r>
              <a:rPr lang="nb-NO" sz="1400" b="0" i="0" err="1">
                <a:effectLst/>
              </a:rPr>
              <a:t>Solve</a:t>
            </a:r>
            <a:r>
              <a:rPr lang="nb-NO" sz="1400" b="0" i="0">
                <a:effectLst/>
              </a:rPr>
              <a:t> </a:t>
            </a:r>
            <a:r>
              <a:rPr lang="nb-NO" sz="1400" b="0" i="0" err="1">
                <a:effectLst/>
              </a:rPr>
              <a:t>the</a:t>
            </a:r>
            <a:r>
              <a:rPr lang="nb-NO" sz="1400" b="0" i="0">
                <a:effectLst/>
              </a:rPr>
              <a:t> </a:t>
            </a:r>
            <a:r>
              <a:rPr lang="nb-NO" sz="1400" b="0" i="0" err="1">
                <a:effectLst/>
              </a:rPr>
              <a:t>equations</a:t>
            </a:r>
            <a:r>
              <a:rPr lang="nb-NO" sz="1400" b="0" i="0">
                <a:effectLst/>
              </a:rPr>
              <a:t>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b-NO" sz="1400" b="1" i="0" err="1">
                <a:effectLst/>
              </a:rPr>
              <a:t>Validation</a:t>
            </a:r>
            <a:r>
              <a:rPr lang="nb-NO" sz="1400" b="0" i="0">
                <a:effectLst/>
              </a:rPr>
              <a:t>: </a:t>
            </a:r>
            <a:r>
              <a:rPr lang="nb-NO" sz="1400" b="0" i="0" err="1">
                <a:effectLst/>
              </a:rPr>
              <a:t>Compare</a:t>
            </a:r>
            <a:r>
              <a:rPr lang="nb-NO" sz="1400" b="0" i="0">
                <a:effectLst/>
              </a:rPr>
              <a:t> </a:t>
            </a:r>
            <a:r>
              <a:rPr lang="nb-NO" sz="1400" b="0" i="0" err="1">
                <a:effectLst/>
              </a:rPr>
              <a:t>model</a:t>
            </a:r>
            <a:r>
              <a:rPr lang="nb-NO" sz="1400" b="0" i="0">
                <a:effectLst/>
              </a:rPr>
              <a:t> </a:t>
            </a:r>
            <a:r>
              <a:rPr lang="nb-NO" sz="1400" b="0" i="0" err="1">
                <a:effectLst/>
              </a:rPr>
              <a:t>predictions</a:t>
            </a:r>
            <a:r>
              <a:rPr lang="nb-NO" sz="1400" b="0" i="0">
                <a:effectLst/>
              </a:rPr>
              <a:t> </a:t>
            </a:r>
            <a:r>
              <a:rPr lang="nb-NO" sz="1400" b="0" i="0" err="1">
                <a:effectLst/>
              </a:rPr>
              <a:t>with</a:t>
            </a:r>
            <a:r>
              <a:rPr lang="nb-NO" sz="1400" b="0" i="0">
                <a:effectLst/>
              </a:rPr>
              <a:t> real data.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b-NO" sz="1400" b="1" i="0" err="1">
                <a:effectLst/>
              </a:rPr>
              <a:t>Implementation</a:t>
            </a:r>
            <a:r>
              <a:rPr lang="nb-NO" sz="1400" b="0" i="0">
                <a:effectLst/>
              </a:rPr>
              <a:t>: </a:t>
            </a:r>
            <a:r>
              <a:rPr lang="nb-NO" sz="1400" b="0" i="0" err="1">
                <a:effectLst/>
              </a:rPr>
              <a:t>Apply</a:t>
            </a:r>
            <a:r>
              <a:rPr lang="nb-NO" sz="1400" b="0" i="0">
                <a:effectLst/>
              </a:rPr>
              <a:t> </a:t>
            </a:r>
            <a:r>
              <a:rPr lang="nb-NO" sz="1400" b="0" i="0" err="1">
                <a:effectLst/>
              </a:rPr>
              <a:t>the</a:t>
            </a:r>
            <a:r>
              <a:rPr lang="nb-NO" sz="1400" b="0" i="0">
                <a:effectLst/>
              </a:rPr>
              <a:t> </a:t>
            </a:r>
            <a:r>
              <a:rPr lang="nb-NO" sz="1400" b="0" i="0" err="1">
                <a:effectLst/>
              </a:rPr>
              <a:t>model</a:t>
            </a:r>
            <a:r>
              <a:rPr lang="nb-NO" sz="1400" b="0" i="0">
                <a:effectLst/>
              </a:rPr>
              <a:t> to make </a:t>
            </a:r>
            <a:r>
              <a:rPr lang="nb-NO" sz="1400" b="0" i="0" err="1">
                <a:effectLst/>
              </a:rPr>
              <a:t>decisions</a:t>
            </a:r>
            <a:r>
              <a:rPr lang="nb-NO" sz="1400" b="0" i="0">
                <a:effectLst/>
              </a:rPr>
              <a:t>.</a:t>
            </a:r>
          </a:p>
          <a:p>
            <a:pPr>
              <a:lnSpc>
                <a:spcPct val="90000"/>
              </a:lnSpc>
            </a:pPr>
            <a:endParaRPr lang="en-GB" sz="140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045418F9-44CA-F516-2E59-DD200D18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4000" y="388800"/>
            <a:ext cx="6336000" cy="3852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b-NO"/>
              <a:t>University of Bergen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8A476D70-D6B1-1E6C-25E1-30A8F53A581E}"/>
              </a:ext>
            </a:extLst>
          </p:cNvPr>
          <p:cNvSpPr txBox="1"/>
          <p:nvPr/>
        </p:nvSpPr>
        <p:spPr>
          <a:xfrm>
            <a:off x="827584" y="422793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nb-NO" sz="1000" b="1" i="0" dirty="0" err="1">
                <a:effectLst/>
                <a:latin typeface="Roboto" panose="020F0502020204030204" pitchFamily="34" charset="0"/>
              </a:rPr>
              <a:t>Generated</a:t>
            </a:r>
            <a:r>
              <a:rPr lang="nb-NO" sz="1000" b="1" i="0" dirty="0">
                <a:effectLst/>
                <a:latin typeface="Roboto" panose="020F0502020204030204" pitchFamily="34" charset="0"/>
              </a:rPr>
              <a:t> </a:t>
            </a:r>
            <a:r>
              <a:rPr lang="nb-NO" sz="1000" b="1" i="0" dirty="0" err="1">
                <a:effectLst/>
                <a:latin typeface="Roboto" panose="020F0502020204030204" pitchFamily="34" charset="0"/>
              </a:rPr>
              <a:t>with</a:t>
            </a:r>
            <a:r>
              <a:rPr lang="nb-NO" sz="1000" b="1" i="0" dirty="0">
                <a:effectLst/>
                <a:latin typeface="Roboto" panose="020F0502020204030204" pitchFamily="34" charset="0"/>
              </a:rPr>
              <a:t> AI</a:t>
            </a:r>
            <a:r>
              <a:rPr lang="nb-NO" sz="1000" b="0" i="0" dirty="0">
                <a:effectLst/>
                <a:latin typeface="Roboto" panose="020F0502020204030204" pitchFamily="34" charset="0"/>
              </a:rPr>
              <a:t> ∙ 15 September 2024 at 2:50 </a:t>
            </a:r>
            <a:r>
              <a:rPr lang="nb-NO" sz="1000" b="0" i="0" dirty="0" err="1">
                <a:effectLst/>
                <a:latin typeface="Roboto" panose="020F0502020204030204" pitchFamily="34" charset="0"/>
              </a:rPr>
              <a:t>pm</a:t>
            </a:r>
            <a:endParaRPr lang="nb-NO" sz="1000" b="0" i="0" dirty="0">
              <a:effectLst/>
              <a:latin typeface="Robot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217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14A8B-0B78-6A3E-72D7-7858D848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mathematical modelling?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F4F27-255B-B58E-0E81-A09F0FC86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Can’t do experiments.</a:t>
            </a:r>
          </a:p>
          <a:p>
            <a:pPr lvl="1"/>
            <a:r>
              <a:rPr lang="en-GB" dirty="0"/>
              <a:t>Too expensive</a:t>
            </a:r>
          </a:p>
          <a:p>
            <a:pPr lvl="1"/>
            <a:r>
              <a:rPr lang="en-GB" dirty="0"/>
              <a:t>Can’t repeat</a:t>
            </a:r>
          </a:p>
          <a:p>
            <a:pPr lvl="1"/>
            <a:r>
              <a:rPr lang="en-GB" dirty="0"/>
              <a:t>Impossible or not recommended to do.</a:t>
            </a:r>
          </a:p>
          <a:p>
            <a:r>
              <a:rPr lang="en-GB" dirty="0"/>
              <a:t>Predictions</a:t>
            </a:r>
          </a:p>
          <a:p>
            <a:pPr lvl="1"/>
            <a:r>
              <a:rPr lang="en-GB" dirty="0"/>
              <a:t>Forecasts</a:t>
            </a:r>
          </a:p>
          <a:p>
            <a:pPr lvl="1"/>
            <a:r>
              <a:rPr lang="en-GB" dirty="0"/>
              <a:t>Understanding</a:t>
            </a:r>
          </a:p>
          <a:p>
            <a:r>
              <a:rPr lang="en-GB" dirty="0"/>
              <a:t>Fill in the gaps.</a:t>
            </a:r>
          </a:p>
          <a:p>
            <a:r>
              <a:rPr lang="en-GB" dirty="0"/>
              <a:t>It’s fun!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0AB7C6-5581-C4D4-9CF8-8DF11F62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160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iB template">
  <a:themeElements>
    <a:clrScheme name="UiB fargepalett">
      <a:dk1>
        <a:sysClr val="windowText" lastClr="000000"/>
      </a:dk1>
      <a:lt1>
        <a:srgbClr val="FFFFFF"/>
      </a:lt1>
      <a:dk2>
        <a:srgbClr val="716657"/>
      </a:dk2>
      <a:lt2>
        <a:srgbClr val="F5F5F5"/>
      </a:lt2>
      <a:accent1>
        <a:srgbClr val="DB3F3D"/>
      </a:accent1>
      <a:accent2>
        <a:srgbClr val="4EA0B7"/>
      </a:accent2>
      <a:accent3>
        <a:srgbClr val="789A5B"/>
      </a:accent3>
      <a:accent4>
        <a:srgbClr val="CDAB3F"/>
      </a:accent4>
      <a:accent5>
        <a:srgbClr val="705686"/>
      </a:accent5>
      <a:accent6>
        <a:srgbClr val="847268"/>
      </a:accent6>
      <a:hlink>
        <a:srgbClr val="4EA0B7"/>
      </a:hlink>
      <a:folHlink>
        <a:srgbClr val="004C70"/>
      </a:folHlink>
    </a:clrScheme>
    <a:fontScheme name="UiB Maler 20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-9 engelsk" id="{5C150472-8FA9-B54E-B654-E833BBE1B2E7}" vid="{11EF73A9-7307-7B45-9ED4-69DC23554F9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CB35EE0607AB4599D90E9CAB2B0041" ma:contentTypeVersion="2" ma:contentTypeDescription="Create a new document." ma:contentTypeScope="" ma:versionID="3f8712bd7b39e58e885d7be6dd9b51cd">
  <xsd:schema xmlns:xsd="http://www.w3.org/2001/XMLSchema" xmlns:xs="http://www.w3.org/2001/XMLSchema" xmlns:p="http://schemas.microsoft.com/office/2006/metadata/properties" xmlns:ns2="de91e3f8-883b-4e6b-a903-7d79585d2ace" targetNamespace="http://schemas.microsoft.com/office/2006/metadata/properties" ma:root="true" ma:fieldsID="bf1d9f51bdb233b26f67e1681a7e08fe" ns2:_="">
    <xsd:import namespace="de91e3f8-883b-4e6b-a903-7d79585d2a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91e3f8-883b-4e6b-a903-7d79585d2a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D527AC-445E-450A-B98F-FA7847AFC9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91e3f8-883b-4e6b-a903-7d79585d2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99FF9E-4E45-49DD-92A9-8B497DF467E9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de91e3f8-883b-4e6b-a903-7d79585d2ac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54C897B-989D-48EB-9EC3-FB94676D17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UiB template</Template>
  <TotalTime>11845</TotalTime>
  <Words>1952</Words>
  <Application>Microsoft Macintosh PowerPoint</Application>
  <PresentationFormat>Skjermfremvisning (16:9)</PresentationFormat>
  <Paragraphs>261</Paragraphs>
  <Slides>27</Slides>
  <Notes>4</Notes>
  <HiddenSlides>0</HiddenSlides>
  <MMClips>1</MMClips>
  <ScaleCrop>false</ScaleCrop>
  <HeadingPairs>
    <vt:vector size="6" baseType="variant">
      <vt:variant>
        <vt:lpstr>Brukte skrifter</vt:lpstr>
      </vt:variant>
      <vt:variant>
        <vt:i4>8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27</vt:i4>
      </vt:variant>
    </vt:vector>
  </HeadingPairs>
  <TitlesOfParts>
    <vt:vector size="36" baseType="lpstr">
      <vt:lpstr>-apple-system</vt:lpstr>
      <vt:lpstr>Arial</vt:lpstr>
      <vt:lpstr>Arial Black</vt:lpstr>
      <vt:lpstr>Calibri</vt:lpstr>
      <vt:lpstr>Cambria Math</vt:lpstr>
      <vt:lpstr>Roboto</vt:lpstr>
      <vt:lpstr>Times New Roman</vt:lpstr>
      <vt:lpstr>Wingdings</vt:lpstr>
      <vt:lpstr>UiB template</vt:lpstr>
      <vt:lpstr>Matematisk modellering</vt:lpstr>
      <vt:lpstr>November 30, 2021</vt:lpstr>
      <vt:lpstr>December 13, 2021</vt:lpstr>
      <vt:lpstr>January 4, 2022</vt:lpstr>
      <vt:lpstr>What happened?</vt:lpstr>
      <vt:lpstr>Norwegian Institute of Public Health </vt:lpstr>
      <vt:lpstr>Decisions need to be made!</vt:lpstr>
      <vt:lpstr>What is mathematical modelling?</vt:lpstr>
      <vt:lpstr>Why mathematical modelling?</vt:lpstr>
      <vt:lpstr>Key Components</vt:lpstr>
      <vt:lpstr>Type of mathematical models </vt:lpstr>
      <vt:lpstr>Data driven models</vt:lpstr>
      <vt:lpstr>Machine learning</vt:lpstr>
      <vt:lpstr>Deterministic Models</vt:lpstr>
      <vt:lpstr>Models in epidemiology</vt:lpstr>
      <vt:lpstr>Agent (or Individual) Based Models</vt:lpstr>
      <vt:lpstr>Compartments models</vt:lpstr>
      <vt:lpstr>Compartment models</vt:lpstr>
      <vt:lpstr>A biological model, metabolism</vt:lpstr>
      <vt:lpstr>Combining Machine Learning with Deterministic Models</vt:lpstr>
      <vt:lpstr>Deterministic vs stochastic</vt:lpstr>
      <vt:lpstr>Deterministic models</vt:lpstr>
      <vt:lpstr>Uncertainties </vt:lpstr>
      <vt:lpstr>Aleatory and Epistemic Uncertainties in Modelling</vt:lpstr>
      <vt:lpstr>The FHI model</vt:lpstr>
      <vt:lpstr>PowerPoint-presentasjon</vt:lpstr>
      <vt:lpstr>Last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MAT230 spring 2023</dc:title>
  <dc:creator>Guttorm Alendal</dc:creator>
  <cp:lastModifiedBy>Guttorm Alendal</cp:lastModifiedBy>
  <cp:revision>10</cp:revision>
  <dcterms:created xsi:type="dcterms:W3CDTF">2023-01-18T11:10:03Z</dcterms:created>
  <dcterms:modified xsi:type="dcterms:W3CDTF">2024-09-15T14:07:25Z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0x01010066CB35EE0607AB4599D90E9CAB2B0041</vt:lpwstr>
  </property>
</Properties>
</file>